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90" r:id="rId8"/>
    <p:sldId id="262" r:id="rId9"/>
    <p:sldId id="263" r:id="rId10"/>
    <p:sldId id="292" r:id="rId11"/>
    <p:sldId id="264" r:id="rId12"/>
    <p:sldId id="265" r:id="rId13"/>
    <p:sldId id="266" r:id="rId14"/>
    <p:sldId id="268" r:id="rId15"/>
    <p:sldId id="267" r:id="rId16"/>
    <p:sldId id="269" r:id="rId17"/>
    <p:sldId id="270" r:id="rId18"/>
    <p:sldId id="271" r:id="rId19"/>
    <p:sldId id="272" r:id="rId20"/>
    <p:sldId id="293" r:id="rId21"/>
    <p:sldId id="273" r:id="rId22"/>
    <p:sldId id="274" r:id="rId23"/>
    <p:sldId id="29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6" r:id="rId32"/>
    <p:sldId id="282" r:id="rId33"/>
    <p:sldId id="283" r:id="rId34"/>
    <p:sldId id="284" r:id="rId35"/>
    <p:sldId id="289" r:id="rId36"/>
    <p:sldId id="288" r:id="rId37"/>
    <p:sldId id="285" r:id="rId38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F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45" autoAdjust="0"/>
    <p:restoredTop sz="94660"/>
  </p:normalViewPr>
  <p:slideViewPr>
    <p:cSldViewPr snapToGrid="0">
      <p:cViewPr varScale="1">
        <p:scale>
          <a:sx n="53" d="100"/>
          <a:sy n="53" d="100"/>
        </p:scale>
        <p:origin x="200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9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EADF3-9542-4C1B-B7C0-E87EBB980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289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474338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1693385" y="1638300"/>
            <a:ext cx="13953493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quarter" idx="1"/>
          </p:nvPr>
        </p:nvSpPr>
        <p:spPr>
          <a:xfrm>
            <a:off x="1693385" y="50292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Hardenize Logo.ai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4566489" y="9157063"/>
            <a:ext cx="2310244" cy="325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pic" idx="13"/>
          </p:nvPr>
        </p:nvSpPr>
        <p:spPr>
          <a:xfrm>
            <a:off x="0" y="0"/>
            <a:ext cx="17340263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Hardenize Logo.ai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4566489" y="9157063"/>
            <a:ext cx="2310244" cy="325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Hardenize Logo.ai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4566489" y="9157063"/>
            <a:ext cx="2310244" cy="325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433505" y="216746"/>
            <a:ext cx="16473253" cy="1083734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sz="6200">
                <a:solidFill>
                  <a:srgbClr val="0D0D0D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21" name="Shape 121"/>
          <p:cNvSpPr>
            <a:spLocks noGrp="1"/>
          </p:cNvSpPr>
          <p:nvPr>
            <p:ph type="body" idx="1"/>
          </p:nvPr>
        </p:nvSpPr>
        <p:spPr>
          <a:xfrm>
            <a:off x="433505" y="1733974"/>
            <a:ext cx="16473253" cy="6978793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defTabSz="1300480">
              <a:spcBef>
                <a:spcPts val="900"/>
              </a:spcBef>
              <a:buSzTx/>
              <a:buNone/>
              <a:defRPr sz="3800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indent="468000" defTabSz="1300480">
              <a:spcBef>
                <a:spcPts val="900"/>
              </a:spcBef>
              <a:buSzTx/>
              <a:buNone/>
              <a:defRPr sz="3800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1205999" indent="-341999" defTabSz="1300480">
              <a:spcBef>
                <a:spcPts val="900"/>
              </a:spcBef>
              <a:buSzPct val="100000"/>
              <a:buChar char="o"/>
              <a:defRPr sz="3800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1634400" indent="-410400" defTabSz="1300480">
              <a:spcBef>
                <a:spcPts val="900"/>
              </a:spcBef>
              <a:buSzPct val="100000"/>
              <a:buChar char="–"/>
              <a:defRPr sz="3800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1994399" indent="-410399" defTabSz="1300480">
              <a:spcBef>
                <a:spcPts val="900"/>
              </a:spcBef>
              <a:buSzPct val="100000"/>
              <a:buChar char="»"/>
              <a:defRPr sz="3800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" name="Hardenize Logo.ai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4566489" y="9157063"/>
            <a:ext cx="2310244" cy="325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433505" y="216746"/>
            <a:ext cx="16473253" cy="1083734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sz="6200">
                <a:solidFill>
                  <a:srgbClr val="0D0D0D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30" name="Shape 130"/>
          <p:cNvSpPr>
            <a:spLocks noGrp="1"/>
          </p:cNvSpPr>
          <p:nvPr>
            <p:ph type="body" idx="1"/>
          </p:nvPr>
        </p:nvSpPr>
        <p:spPr>
          <a:xfrm>
            <a:off x="433505" y="1733974"/>
            <a:ext cx="16473253" cy="6978793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defTabSz="1300480">
              <a:spcBef>
                <a:spcPts val="900"/>
              </a:spcBef>
              <a:buSzTx/>
              <a:buNone/>
              <a:defRPr sz="3800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indent="468000" defTabSz="1300480">
              <a:spcBef>
                <a:spcPts val="900"/>
              </a:spcBef>
              <a:buSzTx/>
              <a:buNone/>
              <a:defRPr sz="3800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1205999" indent="-341999" defTabSz="1300480">
              <a:spcBef>
                <a:spcPts val="900"/>
              </a:spcBef>
              <a:buSzPct val="100000"/>
              <a:buChar char="o"/>
              <a:defRPr sz="3800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1634400" indent="-410400" defTabSz="1300480">
              <a:spcBef>
                <a:spcPts val="900"/>
              </a:spcBef>
              <a:buSzPct val="100000"/>
              <a:buChar char="–"/>
              <a:defRPr sz="3800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1994399" indent="-410399" defTabSz="1300480">
              <a:spcBef>
                <a:spcPts val="900"/>
              </a:spcBef>
              <a:buSzPct val="100000"/>
              <a:buChar char="»"/>
              <a:defRPr sz="3800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" name="Hardenize Logo.ai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4566489" y="9157063"/>
            <a:ext cx="2310244" cy="325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433505" y="216746"/>
            <a:ext cx="16473253" cy="1083734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sz="6200">
                <a:solidFill>
                  <a:srgbClr val="0D0D0D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idx="1"/>
          </p:nvPr>
        </p:nvSpPr>
        <p:spPr>
          <a:xfrm>
            <a:off x="433505" y="1733974"/>
            <a:ext cx="16473253" cy="6978793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defTabSz="1300480">
              <a:spcBef>
                <a:spcPts val="900"/>
              </a:spcBef>
              <a:buSzTx/>
              <a:buNone/>
              <a:defRPr sz="3800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indent="468000" defTabSz="1300480">
              <a:spcBef>
                <a:spcPts val="900"/>
              </a:spcBef>
              <a:buSzTx/>
              <a:buNone/>
              <a:defRPr sz="3800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1205999" indent="-341999" defTabSz="1300480">
              <a:spcBef>
                <a:spcPts val="900"/>
              </a:spcBef>
              <a:buSzPct val="100000"/>
              <a:buChar char="o"/>
              <a:defRPr sz="3800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1634400" indent="-410400" defTabSz="1300480">
              <a:spcBef>
                <a:spcPts val="900"/>
              </a:spcBef>
              <a:buSzPct val="100000"/>
              <a:buChar char="–"/>
              <a:defRPr sz="3800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1994399" indent="-410399" defTabSz="1300480">
              <a:spcBef>
                <a:spcPts val="900"/>
              </a:spcBef>
              <a:buSzPct val="100000"/>
              <a:buChar char="»"/>
              <a:defRPr sz="3800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" name="Hardenize Logo.ai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4566489" y="9157063"/>
            <a:ext cx="2310244" cy="325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Hardenize Logo.ai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4566489" y="9157063"/>
            <a:ext cx="2310244" cy="325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pic" sz="half" idx="13"/>
          </p:nvPr>
        </p:nvSpPr>
        <p:spPr>
          <a:xfrm>
            <a:off x="8958007" y="635000"/>
            <a:ext cx="7112217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sz="quarter" idx="1"/>
          </p:nvPr>
        </p:nvSpPr>
        <p:spPr>
          <a:xfrm>
            <a:off x="1270039" y="4762500"/>
            <a:ext cx="7112217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Hardenize Logo.ai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4566489" y="9157063"/>
            <a:ext cx="2310244" cy="325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0639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52525"/>
                </a:solidFill>
              </a:defRPr>
            </a:lvl1pPr>
            <a:lvl2pPr>
              <a:defRPr>
                <a:solidFill>
                  <a:srgbClr val="252525"/>
                </a:solidFill>
              </a:defRPr>
            </a:lvl2pPr>
            <a:lvl3pPr>
              <a:defRPr>
                <a:solidFill>
                  <a:srgbClr val="252525"/>
                </a:solidFill>
              </a:defRPr>
            </a:lvl3pPr>
            <a:lvl4pPr>
              <a:defRPr>
                <a:solidFill>
                  <a:srgbClr val="252525"/>
                </a:solidFill>
              </a:defRPr>
            </a:lvl4pPr>
            <a:lvl5pPr>
              <a:defRPr>
                <a:solidFill>
                  <a:srgbClr val="25252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0" name="Hardenize Logo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66489" y="9157063"/>
            <a:ext cx="2310244" cy="325604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pic" sz="half" idx="13"/>
          </p:nvPr>
        </p:nvSpPr>
        <p:spPr>
          <a:xfrm>
            <a:off x="8958007" y="2603500"/>
            <a:ext cx="7112217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" name="Shape 70"/>
          <p:cNvSpPr>
            <a:spLocks noGrp="1"/>
          </p:cNvSpPr>
          <p:nvPr>
            <p:ph type="body" sz="half" idx="1"/>
          </p:nvPr>
        </p:nvSpPr>
        <p:spPr>
          <a:xfrm>
            <a:off x="1270039" y="2603500"/>
            <a:ext cx="7112217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Hardenize Logo.ai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4566489" y="9157063"/>
            <a:ext cx="2310244" cy="325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hape 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Hardenize Logo.ai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4566489" y="9157063"/>
            <a:ext cx="2310244" cy="325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pic" sz="quarter" idx="13"/>
          </p:nvPr>
        </p:nvSpPr>
        <p:spPr>
          <a:xfrm>
            <a:off x="8958007" y="5092700"/>
            <a:ext cx="7112217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pic" sz="quarter" idx="14"/>
          </p:nvPr>
        </p:nvSpPr>
        <p:spPr>
          <a:xfrm>
            <a:off x="8966298" y="889000"/>
            <a:ext cx="7112219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pic" sz="half" idx="15"/>
          </p:nvPr>
        </p:nvSpPr>
        <p:spPr>
          <a:xfrm>
            <a:off x="1270039" y="889000"/>
            <a:ext cx="7112217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Hardenize Logo.ai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4566489" y="9157063"/>
            <a:ext cx="2310244" cy="325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body" sz="quarter" idx="13"/>
          </p:nvPr>
        </p:nvSpPr>
        <p:spPr>
          <a:xfrm>
            <a:off x="1693385" y="6362700"/>
            <a:ext cx="13953493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7" name="Shape 97"/>
          <p:cNvSpPr>
            <a:spLocks noGrp="1"/>
          </p:cNvSpPr>
          <p:nvPr>
            <p:ph type="body" sz="quarter" idx="14"/>
          </p:nvPr>
        </p:nvSpPr>
        <p:spPr>
          <a:xfrm>
            <a:off x="1693385" y="4267200"/>
            <a:ext cx="13953493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Hardenize Logo.ai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4566489" y="9157063"/>
            <a:ext cx="2310244" cy="325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39" y="4445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270039" y="26035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8469304" y="9251950"/>
            <a:ext cx="384721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Hardenize Logo.ai"/>
          <p:cNvPicPr>
            <a:picLocks noChangeAspect="1"/>
          </p:cNvPicPr>
          <p:nvPr userDrawn="1"/>
        </p:nvPicPr>
        <p:blipFill>
          <a:blip r:embed="rId16">
            <a:extLst/>
          </a:blip>
          <a:stretch>
            <a:fillRect/>
          </a:stretch>
        </p:blipFill>
        <p:spPr>
          <a:xfrm>
            <a:off x="14566489" y="9157063"/>
            <a:ext cx="2310244" cy="325604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Relationship Id="rId3" Type="http://schemas.openxmlformats.org/officeDocument/2006/relationships/hyperlink" Target="http://hstspreload.appspot.com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Relationship Id="rId3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png"/><Relationship Id="rId3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png"/><Relationship Id="rId3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7.tiff"/><Relationship Id="rId3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Relationship Id="rId3" Type="http://schemas.openxmlformats.org/officeDocument/2006/relationships/image" Target="../media/image28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marumari.github.io/letsencrypt-overview/" TargetMode="Externa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hueOff val="47394"/>
            <a:satOff val="-25753"/>
            <a:lumOff val="-754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ctrTitle"/>
          </p:nvPr>
        </p:nvSpPr>
        <p:spPr>
          <a:xfrm>
            <a:off x="1440493" y="1665962"/>
            <a:ext cx="14630400" cy="331939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25779">
              <a:defRPr sz="7200">
                <a:solidFill>
                  <a:srgbClr val="FFFFFF"/>
                </a:solidFill>
              </a:defRPr>
            </a:pPr>
            <a:r>
              <a:rPr dirty="0"/>
              <a:t>Emerging Web Application</a:t>
            </a:r>
            <a:r>
              <a:rPr lang="en-GB" dirty="0"/>
              <a:t/>
            </a:r>
            <a:br>
              <a:rPr lang="en-GB" dirty="0"/>
            </a:br>
            <a:r>
              <a:rPr dirty="0"/>
              <a:t>Security Standards</a:t>
            </a:r>
            <a:br>
              <a:rPr dirty="0"/>
            </a:br>
            <a:r>
              <a:rPr lang="en-GB" sz="4230" dirty="0">
                <a:solidFill>
                  <a:srgbClr val="DCDEE0"/>
                </a:solidFill>
              </a:rPr>
              <a:t>Scott Helme</a:t>
            </a:r>
            <a:endParaRPr sz="4230" dirty="0">
              <a:solidFill>
                <a:srgbClr val="DCDEE0"/>
              </a:solidFill>
            </a:endParaRPr>
          </a:p>
        </p:txBody>
      </p:sp>
      <p:pic>
        <p:nvPicPr>
          <p:cNvPr id="150" name="Hardenize Logo Negative 2.pdf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7634266" y="8210375"/>
            <a:ext cx="2071730" cy="297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83" y="766010"/>
            <a:ext cx="12970101" cy="758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49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body" idx="1"/>
          </p:nvPr>
        </p:nvSpPr>
        <p:spPr>
          <a:xfrm>
            <a:off x="2980530" y="903111"/>
            <a:ext cx="11251002" cy="758613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1261465">
              <a:defRPr sz="6596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7954" dirty="0"/>
              <a:t>TLS 1.3</a:t>
            </a:r>
            <a:r>
              <a:rPr dirty="0"/>
              <a:t/>
            </a:r>
            <a:br>
              <a:rPr dirty="0"/>
            </a:br>
            <a:endParaRPr dirty="0"/>
          </a:p>
          <a:p>
            <a:pPr marL="933650" lvl="1" indent="-564080" defTabSz="1261465">
              <a:buSzPct val="100000"/>
              <a:buChar char="•"/>
              <a:defRPr sz="5626"/>
            </a:pPr>
            <a:r>
              <a:rPr dirty="0"/>
              <a:t> Complete overhaul</a:t>
            </a:r>
          </a:p>
          <a:p>
            <a:pPr marL="933650" lvl="1" indent="-564080" defTabSz="1261465">
              <a:buSzPct val="100000"/>
              <a:buChar char="•"/>
              <a:defRPr sz="5626"/>
            </a:pPr>
            <a:r>
              <a:rPr dirty="0"/>
              <a:t> Removes cruft</a:t>
            </a:r>
          </a:p>
          <a:p>
            <a:pPr marL="933650" lvl="1" indent="-564080" defTabSz="1261465">
              <a:buSzPct val="100000"/>
              <a:buChar char="•"/>
              <a:defRPr sz="5626"/>
            </a:pPr>
            <a:r>
              <a:rPr dirty="0"/>
              <a:t> Improves performance </a:t>
            </a:r>
          </a:p>
          <a:p>
            <a:pPr marL="933650" lvl="1" indent="-564080" defTabSz="1261465">
              <a:buSzPct val="100000"/>
              <a:buChar char="•"/>
              <a:defRPr sz="5626"/>
            </a:pPr>
            <a:r>
              <a:rPr dirty="0"/>
              <a:t> New protocol for the</a:t>
            </a:r>
            <a:br>
              <a:rPr dirty="0"/>
            </a:br>
            <a:r>
              <a:rPr dirty="0"/>
              <a:t> next 20+ years</a:t>
            </a:r>
            <a:br>
              <a:rPr dirty="0"/>
            </a:br>
            <a:r>
              <a:rPr dirty="0"/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HTTP Strict Transport Security</a:t>
            </a:r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xfrm>
            <a:off x="986349" y="1912903"/>
            <a:ext cx="14964851" cy="12747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2" indent="1051380" defTabSz="1287475">
              <a:spcBef>
                <a:spcPts val="800"/>
              </a:spcBef>
              <a:buSzTx/>
              <a:buNone/>
              <a:defRPr sz="3366">
                <a:solidFill>
                  <a:srgbClr val="174697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 dirty="0"/>
              <a:t>Strict-Transport-Security:</a:t>
            </a:r>
            <a:r>
              <a:rPr lang="en-GB" dirty="0"/>
              <a:t> </a:t>
            </a:r>
          </a:p>
          <a:p>
            <a:pPr marL="0" lvl="2" indent="1051380" defTabSz="1287475">
              <a:spcBef>
                <a:spcPts val="800"/>
              </a:spcBef>
              <a:buSzTx/>
              <a:buNone/>
              <a:defRPr sz="3366">
                <a:solidFill>
                  <a:srgbClr val="174697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 dirty="0"/>
              <a:t>max-age=31536000;</a:t>
            </a:r>
            <a:r>
              <a:rPr lang="en-GB" dirty="0"/>
              <a:t> </a:t>
            </a:r>
            <a:r>
              <a:rPr dirty="0" err="1"/>
              <a:t>includeSubDomains</a:t>
            </a:r>
            <a:r>
              <a:rPr dirty="0"/>
              <a:t>;</a:t>
            </a:r>
            <a:r>
              <a:rPr lang="en-GB" dirty="0"/>
              <a:t> </a:t>
            </a:r>
            <a:r>
              <a:rPr dirty="0"/>
              <a:t>preload</a:t>
            </a:r>
          </a:p>
        </p:txBody>
      </p:sp>
      <p:pic>
        <p:nvPicPr>
          <p:cNvPr id="18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5501" y="4244513"/>
            <a:ext cx="7960710" cy="5522153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hape 188"/>
          <p:cNvSpPr/>
          <p:nvPr/>
        </p:nvSpPr>
        <p:spPr>
          <a:xfrm rot="5400000">
            <a:off x="10399871" y="7863244"/>
            <a:ext cx="3027892" cy="439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defRPr sz="2000" u="sng"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  <a:latin typeface="Franklin Gothic Book"/>
                <a:ea typeface="Franklin Gothic Book"/>
                <a:cs typeface="Franklin Gothic Book"/>
                <a:sym typeface="Franklin Gothic Book"/>
                <a:hlinkClick r:id="rId3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t>hstspreload.appspot.com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HTTP </a:t>
            </a:r>
            <a:r>
              <a:rPr dirty="0"/>
              <a:t>Public Key Pinning</a:t>
            </a:r>
          </a:p>
        </p:txBody>
      </p:sp>
      <p:sp>
        <p:nvSpPr>
          <p:cNvPr id="191" name="Shape 191"/>
          <p:cNvSpPr>
            <a:spLocks noGrp="1"/>
          </p:cNvSpPr>
          <p:nvPr>
            <p:ph type="sldNum" sz="quarter" idx="4294967295"/>
          </p:nvPr>
        </p:nvSpPr>
        <p:spPr>
          <a:xfrm>
            <a:off x="14150526" y="9111019"/>
            <a:ext cx="371766" cy="3775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192" name="image5.png" descr="C:\Users\Ivan Ristic\Desktop\ca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5468" y="3605244"/>
            <a:ext cx="13670731" cy="12479675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93" name="Shape 193"/>
          <p:cNvSpPr>
            <a:spLocks noGrp="1"/>
          </p:cNvSpPr>
          <p:nvPr>
            <p:ph type="body" sz="half" idx="1"/>
          </p:nvPr>
        </p:nvSpPr>
        <p:spPr>
          <a:xfrm>
            <a:off x="2336192" y="1775657"/>
            <a:ext cx="13229284" cy="1477997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defTabSz="914400">
              <a:lnSpc>
                <a:spcPct val="110000"/>
              </a:lnSpc>
              <a:spcBef>
                <a:spcPts val="0"/>
              </a:spcBef>
              <a:defRPr sz="3400">
                <a:solidFill>
                  <a:srgbClr val="074F97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 dirty="0"/>
              <a:t>Public-Key-Pins:</a:t>
            </a:r>
            <a:r>
              <a:rPr lang="en-GB" dirty="0"/>
              <a:t> </a:t>
            </a:r>
          </a:p>
          <a:p>
            <a:pPr defTabSz="914400">
              <a:lnSpc>
                <a:spcPct val="110000"/>
              </a:lnSpc>
              <a:spcBef>
                <a:spcPts val="0"/>
              </a:spcBef>
              <a:defRPr sz="3400">
                <a:solidFill>
                  <a:srgbClr val="074F97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 lang="en-GB" dirty="0"/>
              <a:t>    </a:t>
            </a:r>
            <a:r>
              <a:rPr dirty="0"/>
              <a:t>max-age=2592000;</a:t>
            </a:r>
            <a:r>
              <a:rPr lang="en-GB" dirty="0"/>
              <a:t> </a:t>
            </a:r>
            <a:r>
              <a:rPr dirty="0"/>
              <a:t>pin-sha256=“HASH";</a:t>
            </a:r>
            <a:r>
              <a:rPr lang="en-GB" dirty="0"/>
              <a:t> </a:t>
            </a:r>
            <a:r>
              <a:rPr dirty="0"/>
              <a:t>pin-sha256="HASH"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xfrm>
            <a:off x="3437731" y="5132156"/>
            <a:ext cx="10464800" cy="3302001"/>
          </a:xfrm>
          <a:prstGeom prst="rect">
            <a:avLst/>
          </a:prstGeom>
        </p:spPr>
        <p:txBody>
          <a:bodyPr/>
          <a:lstStyle>
            <a:lvl1pPr>
              <a:defRPr sz="7000"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Revocation doesn’t work.</a:t>
            </a:r>
          </a:p>
        </p:txBody>
      </p:sp>
      <p:sp>
        <p:nvSpPr>
          <p:cNvPr id="202" name="Shape 202"/>
          <p:cNvSpPr/>
          <p:nvPr/>
        </p:nvSpPr>
        <p:spPr>
          <a:xfrm>
            <a:off x="3437731" y="7021115"/>
            <a:ext cx="10464800" cy="146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4000">
                <a:solidFill>
                  <a:srgbClr val="A6AAA9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rPr dirty="0"/>
              <a:t>Must-staple</a:t>
            </a:r>
            <a:r>
              <a:rPr lang="en-GB" dirty="0"/>
              <a:t> </a:t>
            </a:r>
            <a:r>
              <a:rPr dirty="0"/>
              <a:t>certificates to the rescue!</a:t>
            </a:r>
          </a:p>
        </p:txBody>
      </p:sp>
      <p:pic>
        <p:nvPicPr>
          <p:cNvPr id="20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46212" y="1269538"/>
            <a:ext cx="6847838" cy="45587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2978625" y="1643963"/>
            <a:ext cx="9655812" cy="2924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/>
          </a:bodyPr>
          <a:lstStyle>
            <a:lvl1pPr algn="l" defTabSz="1300480">
              <a:lnSpc>
                <a:spcPts val="7500"/>
              </a:lnSpc>
              <a:spcBef>
                <a:spcPts val="900"/>
              </a:spcBef>
              <a:defRPr sz="7000">
                <a:solidFill>
                  <a:srgbClr val="0D0D0D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Certification Authority Authorization (CAA)</a:t>
            </a:r>
          </a:p>
        </p:txBody>
      </p:sp>
      <p:sp>
        <p:nvSpPr>
          <p:cNvPr id="197" name="Shape 197"/>
          <p:cNvSpPr>
            <a:spLocks noGrp="1"/>
          </p:cNvSpPr>
          <p:nvPr>
            <p:ph type="body" sz="quarter" idx="1"/>
          </p:nvPr>
        </p:nvSpPr>
        <p:spPr>
          <a:xfrm>
            <a:off x="3032459" y="4062642"/>
            <a:ext cx="7386754" cy="3370427"/>
          </a:xfrm>
          <a:prstGeom prst="rect">
            <a:avLst/>
          </a:prstGeom>
        </p:spPr>
        <p:txBody>
          <a:bodyPr/>
          <a:lstStyle/>
          <a:p>
            <a:pPr defTabSz="1287475">
              <a:defRPr sz="4752">
                <a:solidFill>
                  <a:srgbClr val="535353"/>
                </a:solidFill>
              </a:defRPr>
            </a:pPr>
            <a:r>
              <a:t>New DNS RR type (257) that</a:t>
            </a:r>
            <a:br/>
            <a:r>
              <a:t>specifies which CA is allowed to issue certificates for your domain name.</a:t>
            </a:r>
          </a:p>
        </p:txBody>
      </p:sp>
      <p:sp>
        <p:nvSpPr>
          <p:cNvPr id="198" name="Shape 198"/>
          <p:cNvSpPr/>
          <p:nvPr/>
        </p:nvSpPr>
        <p:spPr>
          <a:xfrm>
            <a:off x="3083260" y="7412972"/>
            <a:ext cx="10216869" cy="785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92500" lnSpcReduction="10000"/>
          </a:bodyPr>
          <a:lstStyle>
            <a:lvl1pPr algn="l" defTabSz="1300480">
              <a:spcBef>
                <a:spcPts val="900"/>
              </a:spcBef>
              <a:defRPr sz="2800">
                <a:solidFill>
                  <a:srgbClr val="3F6797"/>
                </a:solidFill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>
              <a:defRPr sz="48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example.org. CAA 1 issue "letsencrypt.org"</a:t>
            </a:r>
          </a:p>
        </p:txBody>
      </p:sp>
      <p:pic>
        <p:nvPicPr>
          <p:cNvPr id="19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78933" y="3132667"/>
            <a:ext cx="3879676" cy="36080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3437731" y="5389480"/>
            <a:ext cx="10464800" cy="3302001"/>
          </a:xfrm>
          <a:prstGeom prst="rect">
            <a:avLst/>
          </a:prstGeom>
        </p:spPr>
        <p:txBody>
          <a:bodyPr/>
          <a:lstStyle>
            <a:lvl1pPr>
              <a:defRPr sz="7000"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DNSSEC &amp; DANE</a:t>
            </a:r>
          </a:p>
        </p:txBody>
      </p:sp>
      <p:sp>
        <p:nvSpPr>
          <p:cNvPr id="207" name="Shape 207"/>
          <p:cNvSpPr/>
          <p:nvPr/>
        </p:nvSpPr>
        <p:spPr>
          <a:xfrm>
            <a:off x="3437731" y="7388506"/>
            <a:ext cx="10464800" cy="1462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6000">
                <a:solidFill>
                  <a:srgbClr val="A6AAA9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rPr dirty="0"/>
              <a:t>Love/Hate</a:t>
            </a:r>
          </a:p>
        </p:txBody>
      </p:sp>
      <p:pic>
        <p:nvPicPr>
          <p:cNvPr id="20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72874" y="406401"/>
            <a:ext cx="6394517" cy="6394517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209"/>
          <p:cNvSpPr/>
          <p:nvPr/>
        </p:nvSpPr>
        <p:spPr>
          <a:xfrm>
            <a:off x="5949643" y="1055903"/>
            <a:ext cx="2392847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11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Source: CloudFlare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15565" y="1841334"/>
            <a:ext cx="6909132" cy="6909132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xfrm>
            <a:off x="2492850" y="559646"/>
            <a:ext cx="12354562" cy="1083734"/>
          </a:xfrm>
          <a:prstGeom prst="rect">
            <a:avLst/>
          </a:prstGeom>
        </p:spPr>
        <p:txBody>
          <a:bodyPr lIns="65023" tIns="65023" rIns="65023" bIns="65023" anchor="ctr">
            <a:normAutofit fontScale="90000"/>
          </a:bodyPr>
          <a:lstStyle>
            <a:lvl1pPr defTabSz="549148">
              <a:defRPr sz="6580"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Content Security Policy</a:t>
            </a:r>
          </a:p>
        </p:txBody>
      </p:sp>
      <p:sp>
        <p:nvSpPr>
          <p:cNvPr id="213" name="Shape 213"/>
          <p:cNvSpPr/>
          <p:nvPr/>
        </p:nvSpPr>
        <p:spPr>
          <a:xfrm>
            <a:off x="4340976" y="8872220"/>
            <a:ext cx="917934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11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Source: http://www.messynessychic.com/2015/07/17/colombias-beloved-jeeps-loaded-with-everything-but-the-kitchen-sink/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xfrm>
            <a:off x="2492850" y="559646"/>
            <a:ext cx="12354562" cy="1083734"/>
          </a:xfrm>
          <a:prstGeom prst="rect">
            <a:avLst/>
          </a:prstGeom>
        </p:spPr>
        <p:txBody>
          <a:bodyPr lIns="65023" tIns="65023" rIns="65023" bIns="65023" anchor="ctr">
            <a:normAutofit fontScale="90000"/>
          </a:bodyPr>
          <a:lstStyle>
            <a:lvl1pPr defTabSz="549148">
              <a:defRPr sz="6580"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Content Security Policy</a:t>
            </a:r>
          </a:p>
        </p:txBody>
      </p:sp>
      <p:sp>
        <p:nvSpPr>
          <p:cNvPr id="216" name="Shape 216"/>
          <p:cNvSpPr>
            <a:spLocks noGrp="1"/>
          </p:cNvSpPr>
          <p:nvPr>
            <p:ph type="body" sz="half" idx="4294967295"/>
          </p:nvPr>
        </p:nvSpPr>
        <p:spPr>
          <a:xfrm>
            <a:off x="5073738" y="5011421"/>
            <a:ext cx="8229601" cy="4211995"/>
          </a:xfrm>
          <a:prstGeom prst="rect">
            <a:avLst/>
          </a:prstGeom>
        </p:spPr>
        <p:txBody>
          <a:bodyPr lIns="65023" tIns="65023" rIns="65023" bIns="65023" anchor="t">
            <a:normAutofit/>
          </a:bodyPr>
          <a:lstStyle/>
          <a:p>
            <a:pPr marL="592666" indent="-592666" defTabSz="1300480">
              <a:spcBef>
                <a:spcPts val="900"/>
              </a:spcBef>
              <a:defRPr sz="4800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/>
              <a:t>Restrict inline script,</a:t>
            </a:r>
            <a:br>
              <a:rPr dirty="0"/>
            </a:br>
            <a:r>
              <a:rPr dirty="0"/>
              <a:t>styles, and </a:t>
            </a:r>
            <a:r>
              <a:rPr dirty="0" err="1"/>
              <a:t>eval</a:t>
            </a:r>
            <a:r>
              <a:rPr lang="en-GB" dirty="0"/>
              <a:t>()</a:t>
            </a:r>
            <a:endParaRPr dirty="0"/>
          </a:p>
          <a:p>
            <a:pPr marL="592666" indent="-592666" defTabSz="1300480">
              <a:spcBef>
                <a:spcPts val="900"/>
              </a:spcBef>
              <a:defRPr sz="4800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/>
              <a:t>Restrict resource loading</a:t>
            </a:r>
          </a:p>
          <a:p>
            <a:pPr marL="592666" indent="-592666" defTabSz="1300480">
              <a:spcBef>
                <a:spcPts val="900"/>
              </a:spcBef>
              <a:defRPr sz="4800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/>
              <a:t>Restrict framing</a:t>
            </a:r>
          </a:p>
          <a:p>
            <a:pPr marL="592666" indent="-592666" defTabSz="1300480">
              <a:spcBef>
                <a:spcPts val="900"/>
              </a:spcBef>
              <a:defRPr sz="4800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/>
              <a:t>Prevent mixed content</a:t>
            </a:r>
          </a:p>
        </p:txBody>
      </p:sp>
      <p:pic>
        <p:nvPicPr>
          <p:cNvPr id="21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62872" y="1695450"/>
            <a:ext cx="9014518" cy="3575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1594" y="1947531"/>
            <a:ext cx="11717074" cy="5858538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Shape 220"/>
          <p:cNvSpPr/>
          <p:nvPr/>
        </p:nvSpPr>
        <p:spPr>
          <a:xfrm>
            <a:off x="2800042" y="7957820"/>
            <a:ext cx="917934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914400">
              <a:defRPr sz="11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Source: https://www.keycdn.com/support/subresource-integrity/</a:t>
            </a:r>
          </a:p>
        </p:txBody>
      </p:sp>
      <p:sp>
        <p:nvSpPr>
          <p:cNvPr id="221" name="Shape 221"/>
          <p:cNvSpPr>
            <a:spLocks noGrp="1"/>
          </p:cNvSpPr>
          <p:nvPr>
            <p:ph type="title"/>
          </p:nvPr>
        </p:nvSpPr>
        <p:spPr>
          <a:xfrm>
            <a:off x="2492850" y="559646"/>
            <a:ext cx="12354562" cy="1083734"/>
          </a:xfrm>
          <a:prstGeom prst="rect">
            <a:avLst/>
          </a:prstGeom>
        </p:spPr>
        <p:txBody>
          <a:bodyPr lIns="65023" tIns="65023" rIns="65023" bIns="65023" anchor="ctr">
            <a:normAutofit fontScale="90000"/>
          </a:bodyPr>
          <a:lstStyle>
            <a:lvl1pPr defTabSz="549148">
              <a:defRPr sz="6580"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Subresource Integrity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xfrm>
            <a:off x="3437731" y="2887580"/>
            <a:ext cx="10464800" cy="1620920"/>
          </a:xfrm>
          <a:prstGeom prst="rect">
            <a:avLst/>
          </a:prstGeom>
        </p:spPr>
        <p:txBody>
          <a:bodyPr/>
          <a:lstStyle>
            <a:lvl1pPr>
              <a:defRPr sz="7000"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rPr dirty="0"/>
              <a:t>The Internet is insecure. </a:t>
            </a:r>
          </a:p>
        </p:txBody>
      </p:sp>
      <p:sp>
        <p:nvSpPr>
          <p:cNvPr id="153" name="Shape 153"/>
          <p:cNvSpPr/>
          <p:nvPr/>
        </p:nvSpPr>
        <p:spPr>
          <a:xfrm>
            <a:off x="3437731" y="5102951"/>
            <a:ext cx="10464800" cy="146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4000">
                <a:solidFill>
                  <a:srgbClr val="A6AAA9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rPr lang="en-GB" dirty="0"/>
              <a:t>*</a:t>
            </a:r>
            <a:r>
              <a:rPr dirty="0"/>
              <a:t>While trying not to break it too much!</a:t>
            </a:r>
          </a:p>
        </p:txBody>
      </p:sp>
      <p:sp>
        <p:nvSpPr>
          <p:cNvPr id="5" name="Shape 152"/>
          <p:cNvSpPr txBox="1">
            <a:spLocks/>
          </p:cNvSpPr>
          <p:nvPr/>
        </p:nvSpPr>
        <p:spPr>
          <a:xfrm>
            <a:off x="3437731" y="3916280"/>
            <a:ext cx="10464800" cy="1620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GB" dirty="0"/>
              <a:t>We’re working to fix it.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title"/>
          </p:nvPr>
        </p:nvSpPr>
        <p:spPr>
          <a:xfrm>
            <a:off x="2492850" y="559646"/>
            <a:ext cx="12354562" cy="1083734"/>
          </a:xfrm>
          <a:prstGeom prst="rect">
            <a:avLst/>
          </a:prstGeom>
        </p:spPr>
        <p:txBody>
          <a:bodyPr lIns="65023" tIns="65023" rIns="65023" bIns="65023" anchor="ctr">
            <a:normAutofit fontScale="90000"/>
          </a:bodyPr>
          <a:lstStyle>
            <a:lvl1pPr defTabSz="549148">
              <a:defRPr sz="6580"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Subresource Integrity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76664" y="2759785"/>
            <a:ext cx="12986933" cy="42575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&lt;script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src</a:t>
            </a:r>
            <a:r>
              <a:rPr kumimoji="0" lang="en-US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=”//</a:t>
            </a:r>
            <a:r>
              <a:rPr kumimoji="0" lang="en-US" sz="54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cdn.example.com</a:t>
            </a:r>
            <a:r>
              <a:rPr kumimoji="0" lang="en-US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/</a:t>
            </a:r>
            <a:r>
              <a:rPr kumimoji="0" lang="en-US" sz="54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jquery.min.js</a:t>
            </a:r>
            <a:r>
              <a:rPr kumimoji="0" lang="en-US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”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b="1" dirty="0" err="1"/>
              <a:t>c</a:t>
            </a:r>
            <a:r>
              <a:rPr lang="en-US" sz="5400" b="1" dirty="0" err="1" smtClean="0"/>
              <a:t>rossorigin</a:t>
            </a:r>
            <a:r>
              <a:rPr lang="en-US" sz="5400" b="1" dirty="0" smtClean="0"/>
              <a:t>=”anonymous”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b="1" dirty="0"/>
              <a:t>i</a:t>
            </a:r>
            <a:r>
              <a:rPr kumimoji="0" lang="en-US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ntegrity=“sha256-[hash]”&gt;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&lt;/script&gt;</a:t>
            </a:r>
            <a:endParaRPr kumimoji="0" lang="en-US" sz="5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353587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/>
          </p:cNvSpPr>
          <p:nvPr>
            <p:ph type="title"/>
          </p:nvPr>
        </p:nvSpPr>
        <p:spPr>
          <a:xfrm>
            <a:off x="2492850" y="559646"/>
            <a:ext cx="12354562" cy="2055218"/>
          </a:xfrm>
          <a:prstGeom prst="rect">
            <a:avLst/>
          </a:prstGeom>
        </p:spPr>
        <p:txBody>
          <a:bodyPr lIns="65023" tIns="65023" rIns="65023" bIns="65023" anchor="ctr">
            <a:normAutofit fontScale="90000"/>
          </a:bodyPr>
          <a:lstStyle/>
          <a:p>
            <a:pPr defTabSz="554990">
              <a:defRPr sz="6650"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Same-site cookies</a:t>
            </a:r>
          </a:p>
          <a:p>
            <a:pPr defTabSz="554990">
              <a:defRPr sz="6650"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Cookie prefixes</a:t>
            </a:r>
          </a:p>
        </p:txBody>
      </p:sp>
      <p:pic>
        <p:nvPicPr>
          <p:cNvPr id="22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8172" y="3293532"/>
            <a:ext cx="6102433" cy="515754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216"/>
          <p:cNvSpPr txBox="1">
            <a:spLocks/>
          </p:cNvSpPr>
          <p:nvPr/>
        </p:nvSpPr>
        <p:spPr>
          <a:xfrm>
            <a:off x="9110662" y="3766305"/>
            <a:ext cx="5845415" cy="4211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t">
            <a:norm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92666" indent="-592666" defTabSz="1300480" hangingPunct="1">
              <a:spcBef>
                <a:spcPts val="900"/>
              </a:spcBef>
              <a:defRPr sz="4800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en-GB" sz="4800" dirty="0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rPr>
              <a:t>__Host-</a:t>
            </a:r>
          </a:p>
          <a:p>
            <a:pPr marL="592666" indent="-592666" defTabSz="1300480" hangingPunct="1">
              <a:spcBef>
                <a:spcPts val="900"/>
              </a:spcBef>
              <a:defRPr sz="4800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en-GB" sz="4800" dirty="0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rPr>
              <a:t>__Secure-</a:t>
            </a:r>
          </a:p>
          <a:p>
            <a:pPr marL="592666" indent="-592666" defTabSz="1300480" hangingPunct="1">
              <a:spcBef>
                <a:spcPts val="900"/>
              </a:spcBef>
              <a:defRPr sz="4800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en-GB" sz="4800" dirty="0" err="1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rPr>
              <a:t>SameSite</a:t>
            </a:r>
            <a:r>
              <a:rPr lang="en-GB" sz="4800" dirty="0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rPr>
              <a:t>=Strict</a:t>
            </a:r>
          </a:p>
          <a:p>
            <a:pPr marL="592666" indent="-592666" defTabSz="1300480" hangingPunct="1">
              <a:spcBef>
                <a:spcPts val="900"/>
              </a:spcBef>
              <a:defRPr sz="4800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en-GB" sz="4800" dirty="0" err="1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rPr>
              <a:t>SameSite</a:t>
            </a:r>
            <a:r>
              <a:rPr lang="en-GB" sz="4800" dirty="0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rPr>
              <a:t>=Lax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body" idx="4294967295"/>
          </p:nvPr>
        </p:nvSpPr>
        <p:spPr>
          <a:xfrm>
            <a:off x="2980530" y="903111"/>
            <a:ext cx="11251002" cy="2441338"/>
          </a:xfrm>
          <a:prstGeom prst="rect">
            <a:avLst/>
          </a:prstGeom>
        </p:spPr>
        <p:txBody>
          <a:bodyPr lIns="65023" tIns="65023" rIns="65023" bIns="65023" anchor="t">
            <a:normAutofit/>
          </a:bodyPr>
          <a:lstStyle/>
          <a:p>
            <a:pPr marL="0" indent="0" defTabSz="1196441">
              <a:spcBef>
                <a:spcPts val="800"/>
              </a:spcBef>
              <a:buSzTx/>
              <a:buNone/>
              <a:defRPr sz="6256">
                <a:solidFill>
                  <a:srgbClr val="0D0D0D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7544" dirty="0"/>
              <a:t>A </a:t>
            </a:r>
            <a:r>
              <a:rPr sz="7544" dirty="0"/>
              <a:t>few things I didn’t have time to talk about</a:t>
            </a:r>
            <a:r>
              <a:rPr lang="en-GB" sz="7544" dirty="0"/>
              <a:t>…</a:t>
            </a:r>
            <a:endParaRPr sz="7544" dirty="0"/>
          </a:p>
        </p:txBody>
      </p:sp>
      <p:sp>
        <p:nvSpPr>
          <p:cNvPr id="2" name="Rectangle 1"/>
          <p:cNvSpPr/>
          <p:nvPr/>
        </p:nvSpPr>
        <p:spPr>
          <a:xfrm>
            <a:off x="1103748" y="3526228"/>
            <a:ext cx="7251112" cy="460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36320" lvl="1" indent="-685800" algn="l" defTabSz="1196441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5336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en-GB" dirty="0"/>
              <a:t>CORS/ACAO</a:t>
            </a:r>
          </a:p>
          <a:p>
            <a:pPr marL="1036320" lvl="1" indent="-685800" algn="l" defTabSz="1196441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5336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en-GB" dirty="0"/>
              <a:t>XCTO</a:t>
            </a:r>
          </a:p>
          <a:p>
            <a:pPr marL="1036320" lvl="1" indent="-685800" algn="l" defTabSz="1196441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5336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en-GB" dirty="0"/>
              <a:t>XFO</a:t>
            </a:r>
          </a:p>
          <a:p>
            <a:pPr marL="1036320" lvl="1" indent="-685800" algn="l" defTabSz="1196441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5336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en-GB" dirty="0"/>
              <a:t>XDO</a:t>
            </a:r>
          </a:p>
          <a:p>
            <a:pPr marL="1036320" lvl="1" indent="-685800" algn="l" defTabSz="1196441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5336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en-GB" dirty="0"/>
              <a:t>XXP</a:t>
            </a:r>
          </a:p>
        </p:txBody>
      </p:sp>
      <p:sp>
        <p:nvSpPr>
          <p:cNvPr id="4" name="Rectangle 3"/>
          <p:cNvSpPr/>
          <p:nvPr/>
        </p:nvSpPr>
        <p:spPr>
          <a:xfrm>
            <a:off x="9197649" y="3526227"/>
            <a:ext cx="7251112" cy="5532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36320" lvl="1" indent="-685800" algn="l" defTabSz="1196441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5336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en-GB" dirty="0"/>
              <a:t>SPF</a:t>
            </a:r>
          </a:p>
          <a:p>
            <a:pPr marL="1036320" lvl="1" indent="-685800" algn="l" defTabSz="1196441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5336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en-GB" dirty="0"/>
              <a:t>DKIM</a:t>
            </a:r>
          </a:p>
          <a:p>
            <a:pPr marL="1036320" lvl="1" indent="-685800" algn="l" defTabSz="1196441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5336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en-GB" dirty="0"/>
              <a:t>DMARC</a:t>
            </a:r>
          </a:p>
          <a:p>
            <a:pPr marL="1036320" lvl="1" indent="-685800" algn="l" defTabSz="1196441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5336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en-GB" dirty="0"/>
              <a:t>SMTP STS</a:t>
            </a:r>
          </a:p>
          <a:p>
            <a:pPr marL="1036320" lvl="1" indent="-685800" algn="l" defTabSz="1196441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5336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en-GB" dirty="0"/>
              <a:t>Mixed-Content</a:t>
            </a:r>
          </a:p>
          <a:p>
            <a:pPr marL="1036320" lvl="1" indent="-685800" algn="l" defTabSz="1196441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5336">
                <a:solidFill>
                  <a:srgbClr val="0D0D0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en-GB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434" y="457200"/>
            <a:ext cx="14269188" cy="80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20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rPr lang="en-GB" dirty="0" smtClean="0"/>
              <a:t>How do we solve this?</a:t>
            </a:r>
            <a:endParaRPr dirty="0"/>
          </a:p>
          <a:p>
            <a:pPr>
              <a:defRPr sz="6000"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Let’s take a </a:t>
            </a: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look</a:t>
            </a:r>
            <a:endParaRPr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hueOff val="47394"/>
            <a:satOff val="-25753"/>
            <a:lumOff val="-754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/>
          </p:cNvSpPr>
          <p:nvPr>
            <p:ph type="ctrTitle"/>
          </p:nvPr>
        </p:nvSpPr>
        <p:spPr>
          <a:xfrm>
            <a:off x="3437731" y="2827867"/>
            <a:ext cx="10464800" cy="225213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dirty="0"/>
              <a:t>Hardenize</a:t>
            </a:r>
            <a:br>
              <a:rPr dirty="0"/>
            </a:br>
            <a:r>
              <a:rPr lang="en-GB" sz="4700" dirty="0">
                <a:solidFill>
                  <a:srgbClr val="DCDEE0"/>
                </a:solidFill>
              </a:rPr>
              <a:t>Continuous monitoring and assessment</a:t>
            </a:r>
            <a:endParaRPr sz="4700" dirty="0">
              <a:solidFill>
                <a:srgbClr val="DCDEE0"/>
              </a:solidFill>
            </a:endParaRPr>
          </a:p>
        </p:txBody>
      </p:sp>
      <p:pic>
        <p:nvPicPr>
          <p:cNvPr id="231" name="Hardenize Logo Negative 2.ai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7634266" y="8210375"/>
            <a:ext cx="2071730" cy="297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xfrm>
            <a:off x="3437731" y="3124200"/>
            <a:ext cx="10464800" cy="3302000"/>
          </a:xfrm>
          <a:prstGeom prst="rect">
            <a:avLst/>
          </a:prstGeom>
        </p:spPr>
        <p:txBody>
          <a:bodyPr/>
          <a:lstStyle/>
          <a:p>
            <a:pPr>
              <a:defRPr sz="7000"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Less than 1% of top</a:t>
            </a:r>
            <a:br/>
            <a:r>
              <a:t>web sites use modern security features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/>
          </p:cNvSpPr>
          <p:nvPr>
            <p:ph type="title"/>
          </p:nvPr>
        </p:nvSpPr>
        <p:spPr>
          <a:xfrm>
            <a:off x="3437731" y="2797902"/>
            <a:ext cx="10464800" cy="43136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280415">
              <a:defRPr sz="4800"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WHOIS, DNS, DNSSEC, DANE, CAA, SMTP, STARTTLS, CAs, X.509, SPF, DKIM, DMARC, IPv4, IPv6, HTTP/2, SSL, TLS, HSTS, CSP, HPKP, RC4, SHA, Cookies, Mixed content, SRI,</a:t>
            </a:r>
            <a:br/>
            <a:r>
              <a:t>Privacy, and many more…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479044">
              <a:defRPr sz="6560"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The future </a:t>
            </a:r>
            <a:r>
              <a:rPr>
                <a:solidFill>
                  <a:schemeClr val="accent1"/>
                </a:solidFill>
              </a:rPr>
              <a:t>[of security]</a:t>
            </a:r>
            <a:r>
              <a:t> is already here, but it’s not evenly distributed yet</a:t>
            </a:r>
            <a:br/>
            <a:r>
              <a:rPr sz="2542">
                <a:solidFill>
                  <a:srgbClr val="333333"/>
                </a:solidFill>
              </a:rPr>
              <a:t>William Gibson, adapted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Make security</a:t>
            </a:r>
            <a:br/>
            <a:r>
              <a:t>easy and fun!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1857" y="3123836"/>
            <a:ext cx="8396548" cy="35059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094" y="696297"/>
            <a:ext cx="10600531" cy="795039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168" y="881062"/>
            <a:ext cx="6257925" cy="799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501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hueOff val="47394"/>
            <a:satOff val="-25753"/>
            <a:lumOff val="-754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Hardenize Logo Negative 2.ai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2757467" y="552274"/>
            <a:ext cx="2605727" cy="374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831" y="1524000"/>
            <a:ext cx="11421269" cy="713829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hueOff val="47394"/>
            <a:satOff val="-25753"/>
            <a:lumOff val="-754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38973" y="1563150"/>
            <a:ext cx="4745517" cy="1481985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48" name="Shape 248"/>
          <p:cNvSpPr/>
          <p:nvPr/>
        </p:nvSpPr>
        <p:spPr>
          <a:xfrm>
            <a:off x="4052174" y="2565699"/>
            <a:ext cx="3573756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t>Easy to understand and communicate</a:t>
            </a:r>
          </a:p>
        </p:txBody>
      </p:sp>
      <p:sp>
        <p:nvSpPr>
          <p:cNvPr id="249" name="Shape 249"/>
          <p:cNvSpPr/>
          <p:nvPr/>
        </p:nvSpPr>
        <p:spPr>
          <a:xfrm>
            <a:off x="4052174" y="6192706"/>
            <a:ext cx="3573756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t>The report is broken down to show key areas</a:t>
            </a:r>
          </a:p>
        </p:txBody>
      </p:sp>
      <p:pic>
        <p:nvPicPr>
          <p:cNvPr id="250" name="Hardenize Logo Negative 2.ai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2757467" y="552274"/>
            <a:ext cx="2605727" cy="374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74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38973" y="-6361651"/>
            <a:ext cx="4745517" cy="1481985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53" name="Shape 253"/>
          <p:cNvSpPr/>
          <p:nvPr/>
        </p:nvSpPr>
        <p:spPr>
          <a:xfrm>
            <a:off x="4052174" y="6254720"/>
            <a:ext cx="3573756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t>Hundreds of complex tests under the hood</a:t>
            </a:r>
          </a:p>
        </p:txBody>
      </p:sp>
      <p:sp>
        <p:nvSpPr>
          <p:cNvPr id="254" name="Shape 254"/>
          <p:cNvSpPr/>
          <p:nvPr/>
        </p:nvSpPr>
        <p:spPr>
          <a:xfrm>
            <a:off x="4052174" y="3756838"/>
            <a:ext cx="3573756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t>More detail available on demand</a:t>
            </a:r>
          </a:p>
        </p:txBody>
      </p:sp>
      <p:sp>
        <p:nvSpPr>
          <p:cNvPr id="255" name="Shape 255"/>
          <p:cNvSpPr/>
          <p:nvPr/>
        </p:nvSpPr>
        <p:spPr>
          <a:xfrm>
            <a:off x="4052174" y="1883377"/>
            <a:ext cx="3573756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t>Deceptively simple</a:t>
            </a:r>
          </a:p>
        </p:txBody>
      </p:sp>
      <p:pic>
        <p:nvPicPr>
          <p:cNvPr id="256" name="Hardenize Logo Negative 2.ai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2757467" y="552274"/>
            <a:ext cx="2605727" cy="374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74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467" y="1471749"/>
            <a:ext cx="12192000" cy="7620000"/>
          </a:xfrm>
          <a:prstGeom prst="rect">
            <a:avLst/>
          </a:prstGeom>
        </p:spPr>
      </p:pic>
      <p:pic>
        <p:nvPicPr>
          <p:cNvPr id="3" name="Hardenize Logo Negative 2.ai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2757467" y="552274"/>
            <a:ext cx="2605727" cy="3743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634136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74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rdenize Logo Negative 2.ai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2757467" y="552274"/>
            <a:ext cx="2605727" cy="374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467" y="1471749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926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Hardenize Logo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87995" y="4419600"/>
            <a:ext cx="6364273" cy="9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/>
          <p:nvPr/>
        </p:nvSpPr>
        <p:spPr>
          <a:xfrm>
            <a:off x="6686779" y="5399406"/>
            <a:ext cx="422070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bg2">
                    <a:lumMod val="75000"/>
                  </a:schemeClr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www.hardenize.com</a:t>
            </a:r>
            <a:r>
              <a:rPr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body" idx="1"/>
          </p:nvPr>
        </p:nvSpPr>
        <p:spPr>
          <a:xfrm>
            <a:off x="2980530" y="903112"/>
            <a:ext cx="10037588" cy="8144299"/>
          </a:xfrm>
          <a:prstGeom prst="rect">
            <a:avLst/>
          </a:prstGeom>
        </p:spPr>
        <p:txBody>
          <a:bodyPr/>
          <a:lstStyle/>
          <a:p>
            <a:pPr defTabSz="1183436">
              <a:spcBef>
                <a:spcPts val="800"/>
              </a:spcBef>
              <a:defRPr sz="6188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7462" dirty="0"/>
              <a:t>Transport security is largely a solved problem</a:t>
            </a:r>
            <a:r>
              <a:rPr dirty="0"/>
              <a:t/>
            </a:r>
            <a:br>
              <a:rPr dirty="0"/>
            </a:br>
            <a:endParaRPr dirty="0"/>
          </a:p>
          <a:p>
            <a:pPr marL="932670" lvl="1" indent="-470390" defTabSz="1183436">
              <a:spcBef>
                <a:spcPts val="800"/>
              </a:spcBef>
              <a:buSzPct val="100000"/>
              <a:buAutoNum type="arabicPeriod"/>
              <a:defRPr sz="5278"/>
            </a:pPr>
            <a:r>
              <a:rPr dirty="0"/>
              <a:t> Deploy encryption</a:t>
            </a:r>
          </a:p>
          <a:p>
            <a:pPr marL="932670" lvl="1" indent="-470390" defTabSz="1183436">
              <a:spcBef>
                <a:spcPts val="800"/>
              </a:spcBef>
              <a:buSzPct val="100000"/>
              <a:buAutoNum type="arabicPeriod"/>
              <a:defRPr sz="5278"/>
            </a:pPr>
            <a:r>
              <a:rPr dirty="0"/>
              <a:t> Use good configuration</a:t>
            </a:r>
          </a:p>
          <a:p>
            <a:pPr marL="932670" lvl="1" indent="-470390" defTabSz="1183436">
              <a:spcBef>
                <a:spcPts val="800"/>
              </a:spcBef>
              <a:buSzPct val="100000"/>
              <a:buAutoNum type="arabicPeriod"/>
              <a:defRPr sz="5278"/>
            </a:pPr>
            <a:r>
              <a:rPr dirty="0"/>
              <a:t> Deploy HSTS</a:t>
            </a:r>
          </a:p>
          <a:p>
            <a:pPr marL="932670" lvl="1" indent="-470390" defTabSz="1183436">
              <a:lnSpc>
                <a:spcPct val="80000"/>
              </a:lnSpc>
              <a:spcBef>
                <a:spcPts val="800"/>
              </a:spcBef>
              <a:buSzPct val="100000"/>
              <a:buAutoNum type="arabicPeriod"/>
              <a:defRPr sz="5278"/>
            </a:pPr>
            <a:r>
              <a:rPr dirty="0"/>
              <a:t> Deploy HPKP</a:t>
            </a:r>
            <a:br>
              <a:rPr dirty="0"/>
            </a:br>
            <a:r>
              <a:rPr dirty="0"/>
              <a:t>  </a:t>
            </a:r>
            <a:r>
              <a:rPr sz="4004" dirty="0">
                <a:solidFill>
                  <a:srgbClr val="A7A7A7"/>
                </a:solidFill>
              </a:rPr>
              <a:t>(only if you’re big)</a:t>
            </a:r>
            <a:r>
              <a:rPr dirty="0"/>
              <a:t/>
            </a:r>
            <a:br>
              <a:rPr dirty="0"/>
            </a:br>
            <a:r>
              <a:rPr dirty="0"/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0745" y="664634"/>
            <a:ext cx="11458772" cy="1418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17.png" descr="C:\Users\Ivan Ristic\Desktop\gmail-transparenc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20549" y="2551642"/>
            <a:ext cx="8299164" cy="6245397"/>
          </a:xfrm>
          <a:prstGeom prst="rect">
            <a:avLst/>
          </a:prstGeom>
          <a:ln>
            <a:solidFill>
              <a:srgbClr val="808080"/>
            </a:solidFill>
          </a:ln>
          <a:effectLst>
            <a:outerShdw blurRad="50800" dist="38100" dir="2700000" rotWithShape="0">
              <a:srgbClr val="000000">
                <a:alpha val="30000"/>
              </a:srgbClr>
            </a:outerShdw>
          </a:effectLst>
        </p:spPr>
      </p:pic>
      <p:sp>
        <p:nvSpPr>
          <p:cNvPr id="163" name="Shape 163"/>
          <p:cNvSpPr/>
          <p:nvPr/>
        </p:nvSpPr>
        <p:spPr>
          <a:xfrm>
            <a:off x="8930180" y="4374917"/>
            <a:ext cx="3081932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3500" u="sng">
                <a:solidFill>
                  <a:srgbClr val="9A403E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Sep 2016: 85%</a:t>
            </a:r>
          </a:p>
        </p:txBody>
      </p:sp>
      <p:sp>
        <p:nvSpPr>
          <p:cNvPr id="164" name="Shape 164"/>
          <p:cNvSpPr/>
          <p:nvPr/>
        </p:nvSpPr>
        <p:spPr>
          <a:xfrm>
            <a:off x="8930180" y="6924654"/>
            <a:ext cx="3081932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3500" u="sng">
                <a:solidFill>
                  <a:srgbClr val="9A403E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Sep 2016: 75%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7234724" y="8006453"/>
            <a:ext cx="603318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16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sz="1600" dirty="0"/>
              <a:t>Source: April King, </a:t>
            </a:r>
            <a:r>
              <a:rPr sz="1600" u="sng" dirty="0"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  <a:hlinkClick r:id="rId2"/>
              </a:rPr>
              <a:t>https://marumari.github.io/letsencrypt-overview/</a:t>
            </a:r>
            <a:r>
              <a:rPr sz="1600" dirty="0"/>
              <a:t> </a:t>
            </a:r>
          </a:p>
        </p:txBody>
      </p:sp>
      <p:pic>
        <p:nvPicPr>
          <p:cNvPr id="168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22146" y="1427107"/>
            <a:ext cx="8561775" cy="3649624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7212013" y="3961055"/>
            <a:ext cx="6201305" cy="4166593"/>
          </a:xfrm>
          <a:prstGeom prst="rect">
            <a:avLst/>
          </a:prstGeom>
        </p:spPr>
        <p:txBody>
          <a:bodyPr lIns="50800" tIns="50800" rIns="50800" bIns="50800" anchor="ctr">
            <a:normAutofit/>
          </a:bodyPr>
          <a:lstStyle/>
          <a:p>
            <a:pPr>
              <a:defRPr sz="14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46.43%</a:t>
            </a:r>
          </a:p>
          <a:p>
            <a:pPr>
              <a:defRPr sz="6000">
                <a:solidFill>
                  <a:srgbClr val="53585F"/>
                </a:solidFill>
              </a:defRPr>
            </a:pPr>
            <a:r>
              <a:t>Initial page</a:t>
            </a:r>
            <a:br/>
            <a:r>
              <a:t>over HTTPS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749300"/>
            <a:ext cx="8267700" cy="825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170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0505" y="2216495"/>
            <a:ext cx="4672820" cy="467282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>
            <a:spLocks noGrp="1"/>
          </p:cNvSpPr>
          <p:nvPr>
            <p:ph type="body" sz="quarter" idx="1"/>
          </p:nvPr>
        </p:nvSpPr>
        <p:spPr>
          <a:xfrm>
            <a:off x="3651337" y="703051"/>
            <a:ext cx="10037588" cy="1513444"/>
          </a:xfrm>
          <a:prstGeom prst="rect">
            <a:avLst/>
          </a:prstGeom>
        </p:spPr>
        <p:txBody>
          <a:bodyPr/>
          <a:lstStyle>
            <a:lvl1pPr algn="ctr">
              <a:defRPr sz="8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>
              <a:defRPr sz="6800"/>
            </a:pPr>
            <a:r>
              <a:t>Google Chrome</a:t>
            </a:r>
          </a:p>
        </p:txBody>
      </p:sp>
      <p:pic>
        <p:nvPicPr>
          <p:cNvPr id="174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98518" y="4016495"/>
            <a:ext cx="10729638" cy="4204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0821" y="1963412"/>
            <a:ext cx="11098620" cy="5826776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2825</TotalTime>
  <Words>319</Words>
  <Application>Microsoft Macintosh PowerPoint</Application>
  <PresentationFormat>Custom</PresentationFormat>
  <Paragraphs>81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Calibri</vt:lpstr>
      <vt:lpstr>Franklin Gothic Book</vt:lpstr>
      <vt:lpstr>Franklin Gothic Demi</vt:lpstr>
      <vt:lpstr>Franklin Gothic Medium</vt:lpstr>
      <vt:lpstr>Helvetica</vt:lpstr>
      <vt:lpstr>Helvetica Light</vt:lpstr>
      <vt:lpstr>Helvetica Neue</vt:lpstr>
      <vt:lpstr>Menlo</vt:lpstr>
      <vt:lpstr>Arial</vt:lpstr>
      <vt:lpstr>White</vt:lpstr>
      <vt:lpstr>Emerging Web Application Security Standards Scott Helme</vt:lpstr>
      <vt:lpstr>The Internet is insecure. </vt:lpstr>
      <vt:lpstr>PowerPoint Presentation</vt:lpstr>
      <vt:lpstr>PowerPoint Presentation</vt:lpstr>
      <vt:lpstr>PowerPoint Presentation</vt:lpstr>
      <vt:lpstr>46.43% Initial page over HTTPS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 Strict Transport Security</vt:lpstr>
      <vt:lpstr>HTTP Public Key Pinning</vt:lpstr>
      <vt:lpstr>Revocation doesn’t work.</vt:lpstr>
      <vt:lpstr>PowerPoint Presentation</vt:lpstr>
      <vt:lpstr>DNSSEC &amp; DANE</vt:lpstr>
      <vt:lpstr>Content Security Policy</vt:lpstr>
      <vt:lpstr>Content Security Policy</vt:lpstr>
      <vt:lpstr>Subresource Integrity</vt:lpstr>
      <vt:lpstr>Subresource Integrity</vt:lpstr>
      <vt:lpstr>Same-site cookies Cookie prefixes</vt:lpstr>
      <vt:lpstr>PowerPoint Presentation</vt:lpstr>
      <vt:lpstr>PowerPoint Presentation</vt:lpstr>
      <vt:lpstr>How do we solve this? Let’s take a look</vt:lpstr>
      <vt:lpstr>Hardenize Continuous monitoring and assessment</vt:lpstr>
      <vt:lpstr>Less than 1% of top web sites use modern security features</vt:lpstr>
      <vt:lpstr>WHOIS, DNS, DNSSEC, DANE, CAA, SMTP, STARTTLS, CAs, X.509, SPF, DKIM, DMARC, IPv4, IPv6, HTTP/2, SSL, TLS, HSTS, CSP, HPKP, RC4, SHA, Cookies, Mixed content, SRI, Privacy, and many more…</vt:lpstr>
      <vt:lpstr>The future [of security] is already here, but it’s not evenly distributed yet William Gibson, adapted</vt:lpstr>
      <vt:lpstr>Make security easy and fun!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Emerging Web Application Security Standards Scott Helme</dc:title>
  <cp:lastModifiedBy>Scott Helme</cp:lastModifiedBy>
  <cp:revision>32</cp:revision>
  <dcterms:modified xsi:type="dcterms:W3CDTF">2016-10-19T10:09:13Z</dcterms:modified>
</cp:coreProperties>
</file>