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2pPr>
            <a:lvl3pPr marL="10287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3pPr>
            <a:lvl4pPr marL="13716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4pPr>
            <a:lvl5pPr marL="17145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mailto:nickg@signalsciences.com?subject=" TargetMode="Externa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hyperlink" Target="http://www.csoonline.com/article/3122460/techology-business/over-6000-vulnerabilities-went-unassigned-by-mitres-cve-project-in-2015.amp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speakerdeck.com/ngalbreath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hyperlink" Target="https://www.bsdcan.org/2012/schedule/attachments/218_crowdsec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tif"/><Relationship Id="rId3" Type="http://schemas.openxmlformats.org/officeDocument/2006/relationships/hyperlink" Target="http://www.openbsd.org/papers/bsdcan14-libressl/mgp00019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ssl/openssl/blob/eb05f17344c6538d9ee48770d963ae2c1822d070/include/openssl/bio.h" TargetMode="External"/><Relationship Id="rId4" Type="http://schemas.openxmlformats.org/officeDocument/2006/relationships/hyperlink" Target="https://commondatastorage.googleapis.com/chromium-boringssl-docs/headers.html" TargetMode="External"/><Relationship Id="rId5" Type="http://schemas.openxmlformats.org/officeDocument/2006/relationships/hyperlink" Target="http://clang.llvm.org/docs/ClangFormat.html" TargetMode="External"/><Relationship Id="rId6" Type="http://schemas.openxmlformats.org/officeDocument/2006/relationships/hyperlink" Target="https://www.imperialviolet.org/2015/10/17/boringssl.html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boringssl.googlesource.com/boringssl/+/63fa118f3a3d065adb6ca17227bb9e407ffadccb/include/openssl/err.h#121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hyperlink" Target="http://cebcp.org/evidence-based-policing/what-works-in-policing/research-evidence-review/broken-windows-policing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t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hyperlink" Target="https://speakerdeck.com/ngalbreath/continuous-deployment-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tif"/><Relationship Id="rId3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2" Type="http://schemas.openxmlformats.org/officeDocument/2006/relationships/hyperlink" Target="mailto:nickg@signalsciences.com?subject=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609367" y="520699"/>
            <a:ext cx="11786066" cy="53592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Resilient Software Engineering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xfrm>
            <a:off x="1388533" y="6773333"/>
            <a:ext cx="10464801" cy="113030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Nick Galbreath  </a:t>
            </a:r>
            <a:r>
              <a:rPr>
                <a:hlinkClick r:id="rId2"/>
              </a:rPr>
              <a:t>nickg@signalsciences.com</a:t>
            </a:r>
          </a:p>
        </p:txBody>
      </p:sp>
      <p:pic>
        <p:nvPicPr>
          <p:cNvPr id="18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1253" y="7599001"/>
            <a:ext cx="5699362" cy="117294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854931" y="6002767"/>
            <a:ext cx="112949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Swiss Cyber Storm - Lucerne Switzerland - 2016-10-19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/>
            </a:lvl1pPr>
          </a:lstStyle>
          <a:p>
            <a:r>
              <a:t>Your Application is 75% Open Source Software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Fact Check</a:t>
            </a:r>
          </a:p>
        </p:txBody>
      </p:sp>
      <p:sp>
        <p:nvSpPr>
          <p:cNvPr id="212" name="Shape 212"/>
          <p:cNvSpPr/>
          <p:nvPr/>
        </p:nvSpPr>
        <p:spPr>
          <a:xfrm>
            <a:off x="614547" y="2561857"/>
            <a:ext cx="11438710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$ find vendor -name '*.go' | xargs cat | wc -l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116324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$ find . -name '*.go' | xargs cat | wc -l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149496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$ dc 116324.0 149496.0 div 100 mul p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 b="1">
                <a:latin typeface="Menlo"/>
                <a:ea typeface="Menlo"/>
                <a:cs typeface="Menlo"/>
                <a:sym typeface="Menlo"/>
              </a:defRPr>
            </a:pPr>
            <a:r>
              <a:t>77.8108</a:t>
            </a:r>
          </a:p>
        </p:txBody>
      </p:sp>
      <p:sp>
        <p:nvSpPr>
          <p:cNvPr id="213" name="Shape 213"/>
          <p:cNvSpPr/>
          <p:nvPr/>
        </p:nvSpPr>
        <p:spPr>
          <a:xfrm>
            <a:off x="526925" y="6000016"/>
            <a:ext cx="11613953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$ find vendor -name '*.go' | xargs cat | wc -l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505970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$ find . -name '*.go' | xargs cat | wc -l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646517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>
                <a:latin typeface="Menlo"/>
                <a:ea typeface="Menlo"/>
                <a:cs typeface="Menlo"/>
                <a:sym typeface="Menlo"/>
              </a:defRPr>
            </a:pPr>
            <a:r>
              <a:t>$ dc 505970 646517 div 100 mul p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200" b="1">
                <a:latin typeface="Menlo"/>
                <a:ea typeface="Menlo"/>
                <a:cs typeface="Menlo"/>
                <a:sym typeface="Menlo"/>
              </a:defRPr>
            </a:pPr>
            <a:r>
              <a:t>78.2609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Oh did I Include Linked C Libraries?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1166787" y="2230246"/>
            <a:ext cx="10464801" cy="5293108"/>
          </a:xfrm>
          <a:prstGeom prst="rect">
            <a:avLst/>
          </a:prstGeom>
        </p:spPr>
        <p:txBody>
          <a:bodyPr/>
          <a:lstStyle/>
          <a:p>
            <a:r>
              <a:t>Which </a:t>
            </a:r>
            <a:br/>
            <a:r>
              <a:t>ruby/python/node/php</a:t>
            </a:r>
            <a:br/>
            <a:r>
              <a:t> modules </a:t>
            </a:r>
            <a:br/>
            <a:r>
              <a:t>require C libraries?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r>
              <a:t>Where did this come from?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OS ?</a:t>
            </a:r>
          </a:p>
          <a:p>
            <a:r>
              <a:t>The Ops Team building an image ?</a:t>
            </a:r>
          </a:p>
          <a:p>
            <a:r>
              <a:t>The Dev Team building a container or just vendoring / copying code?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It Up To Date?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you are not using OS provided packages, how do you know?</a:t>
            </a:r>
          </a:p>
          <a:p>
            <a:r>
              <a:t>If you are using the OS provided packages, staying to date is great, but..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16-10-15 at 4.15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99" y="15213"/>
            <a:ext cx="12827001" cy="932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1536705" y="9394097"/>
            <a:ext cx="9096630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"/>
            </a:pPr>
            <a:r>
              <a:t>2016-10-22   </a:t>
            </a:r>
            <a:r>
              <a:rPr u="sng">
                <a:hlinkClick r:id="rId3"/>
              </a:rPr>
              <a:t>http://www.csoonline.com/article/3122460/techology-business/over-6000-vulnerabilities-went-unassigned-by-mitres-cve-project-in-2015.amp.html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is 3rd Party Software Managed?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4095">
              <a:defRPr sz="7040" i="1"/>
            </a:pPr>
            <a:r>
              <a:t>The Software</a:t>
            </a:r>
            <a:br/>
            <a:r>
              <a:t> Supply Chain</a:t>
            </a:r>
            <a:br/>
            <a:r>
              <a:t> is a Security Issue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xfrm>
            <a:off x="609367" y="520699"/>
            <a:ext cx="11786066" cy="5359203"/>
          </a:xfrm>
          <a:prstGeom prst="rect">
            <a:avLst/>
          </a:prstGeom>
        </p:spPr>
        <p:txBody>
          <a:bodyPr/>
          <a:lstStyle>
            <a:lvl1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Your Code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It’s Online!</a:t>
            </a:r>
          </a:p>
        </p:txBody>
      </p:sp>
      <p:sp>
        <p:nvSpPr>
          <p:cNvPr id="185" name="Shape 185"/>
          <p:cNvSpPr/>
          <p:nvPr/>
        </p:nvSpPr>
        <p:spPr>
          <a:xfrm>
            <a:off x="379348" y="2717799"/>
            <a:ext cx="12246103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rPr>
                <a:hlinkClick r:id="rId2"/>
              </a:rPr>
              <a:t>https://speakerdeck.com/ngalbreath</a:t>
            </a:r>
          </a:p>
          <a:p>
            <a:pPr>
              <a:defRPr sz="5800"/>
            </a:pPr>
            <a:r>
              <a:t>resilient-software-engineering</a:t>
            </a:r>
          </a:p>
        </p:txBody>
      </p:sp>
      <p:sp>
        <p:nvSpPr>
          <p:cNvPr id="186" name="Shape 186"/>
          <p:cNvSpPr/>
          <p:nvPr/>
        </p:nvSpPr>
        <p:spPr>
          <a:xfrm>
            <a:off x="952500" y="4711699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I’m Online!</a:t>
            </a:r>
          </a:p>
        </p:txBody>
      </p:sp>
      <p:sp>
        <p:nvSpPr>
          <p:cNvPr id="187" name="Shape 187"/>
          <p:cNvSpPr/>
          <p:nvPr/>
        </p:nvSpPr>
        <p:spPr>
          <a:xfrm>
            <a:off x="4198708" y="6908799"/>
            <a:ext cx="425178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t>@ngalbreath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Colin_Percival_on_Twitter___I_firmly_believe_that_consistently_clean_code_makes_it_much_easier_to_find_and_fix_bugs__And_that_style_conformance_worsens_monotonically__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21321"/>
            <a:ext cx="13004801" cy="8710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https___www_bsdcan_org_2012_schedule_attachments_218_crowdsec_pd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983" y="587670"/>
            <a:ext cx="13004801" cy="697713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-93957" y="8389283"/>
            <a:ext cx="1319271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/>
              </a:defRPr>
            </a:lvl1pPr>
          </a:lstStyle>
          <a:p>
            <a:pPr>
              <a:defRPr u="none"/>
            </a:pPr>
            <a:r>
              <a:rPr sz="3200" u="sng">
                <a:hlinkClick r:id="rId3"/>
              </a:rPr>
              <a:t>https://www.bsdcan.org/2012/schedule/attachments/218_crowdsec.pdf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https___www_bsdcan_org_2012_schedule_attachments_218_crowdsec_pd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810" y="2977223"/>
            <a:ext cx="11077306" cy="481079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1375719" y="228599"/>
            <a:ext cx="974536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The Buried Lead: </a:t>
            </a:r>
            <a:br/>
            <a:r>
              <a:t>4x Faster Bug Fixes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952500" y="444500"/>
            <a:ext cx="4865886" cy="546351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Oddly relevant to software</a:t>
            </a:r>
          </a:p>
        </p:txBody>
      </p:sp>
      <p:pic>
        <p:nvPicPr>
          <p:cNvPr id="243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7179" y="-1"/>
            <a:ext cx="6771242" cy="9886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Sound Familiar?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7825" indent="-377825" defTabSz="496570">
              <a:spcBef>
                <a:spcPts val="3500"/>
              </a:spcBef>
              <a:defRPr sz="3060"/>
            </a:pPr>
            <a:r>
              <a:t>16.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Be clear</a:t>
            </a:r>
            <a:r>
              <a:t>….  Even to a writer who is being intentionally obscure or wild of tongue we can say, "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Be obscure clearly!</a:t>
            </a:r>
            <a:r>
              <a:t> Be wild of tongue in a way we can understand!"</a:t>
            </a:r>
          </a:p>
          <a:p>
            <a:pPr marL="377825" indent="-377825" defTabSz="496570">
              <a:spcBef>
                <a:spcPts val="3500"/>
              </a:spcBef>
              <a:defRPr sz="3060"/>
            </a:pPr>
            <a:r>
              <a:t>19.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Do not take shortcuts at the cost of clarity</a:t>
            </a:r>
            <a:r>
              <a:t>.  Many shortcuts are self-defeating; they waste the reader's time instead of conserving it.</a:t>
            </a:r>
          </a:p>
          <a:p>
            <a:pPr marL="377825" indent="-377825" defTabSz="496570">
              <a:spcBef>
                <a:spcPts val="3500"/>
              </a:spcBef>
              <a:defRPr sz="3060"/>
            </a:pPr>
            <a:r>
              <a:t>20.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Avoid foreign languages</a:t>
            </a:r>
            <a:r>
              <a:t>. (write in the standard language, reuse existing dependencies)</a:t>
            </a:r>
          </a:p>
          <a:p>
            <a:pPr marL="377825" indent="-377825" defTabSz="496570">
              <a:spcBef>
                <a:spcPts val="3500"/>
              </a:spcBef>
              <a:defRPr sz="3060"/>
            </a:pPr>
            <a:r>
              <a:t>21.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Prefer the standard to the offbeat. Young writers will be drawn at every turn toward eccentricities in language.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833966" y="444500"/>
            <a:ext cx="11099801" cy="2159000"/>
          </a:xfrm>
          <a:prstGeom prst="rect">
            <a:avLst/>
          </a:prstGeom>
        </p:spPr>
        <p:txBody>
          <a:bodyPr/>
          <a:lstStyle/>
          <a:p>
            <a:r>
              <a:t>OpenSSL Heartbleed</a:t>
            </a:r>
          </a:p>
        </p:txBody>
      </p:sp>
      <p:pic>
        <p:nvPicPr>
          <p:cNvPr id="24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7050" y="2663362"/>
            <a:ext cx="4330700" cy="5245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2369211" y="8242300"/>
            <a:ext cx="802931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Absolutely convinced this was due to the un-friendly un-styled code base 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196" y="1504065"/>
            <a:ext cx="12602588" cy="708549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-860760" y="8270451"/>
            <a:ext cx="14978501" cy="120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u="sng">
                <a:hlinkClick r:id="rId3"/>
              </a:rPr>
              <a:t>http://www.openbsd.org/papers/bsdcan14-libressl/</a:t>
            </a:r>
            <a:r>
              <a:t/>
            </a:r>
            <a:br/>
            <a:r>
              <a:t>May 18, 2014</a:t>
            </a:r>
          </a:p>
        </p:txBody>
      </p:sp>
      <p:sp>
        <p:nvSpPr>
          <p:cNvPr id="254" name="Shape 254"/>
          <p:cNvSpPr/>
          <p:nvPr/>
        </p:nvSpPr>
        <p:spPr>
          <a:xfrm>
            <a:off x="526067" y="624416"/>
            <a:ext cx="592439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LibreSSL - The First 30 Days</a:t>
            </a:r>
          </a:p>
        </p:txBody>
      </p:sp>
      <p:sp>
        <p:nvSpPr>
          <p:cNvPr id="255" name="Shape 255"/>
          <p:cNvSpPr/>
          <p:nvPr/>
        </p:nvSpPr>
        <p:spPr>
          <a:xfrm>
            <a:off x="1288872" y="7414683"/>
            <a:ext cx="70742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KNF - Kernel Normal Form C-style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952500" y="-300567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BoringSSL</a:t>
            </a:r>
          </a:p>
        </p:txBody>
      </p:sp>
      <p:sp>
        <p:nvSpPr>
          <p:cNvPr id="258" name="Shape 258"/>
          <p:cNvSpPr/>
          <p:nvPr/>
        </p:nvSpPr>
        <p:spPr>
          <a:xfrm>
            <a:off x="1873878" y="2798233"/>
            <a:ext cx="9257044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So BoringSSL headers and sources look like </a:t>
            </a:r>
            <a:r>
              <a:rPr u="sng">
                <a:uFill>
                  <a:solidFill>
                    <a:srgbClr val="551A8B"/>
                  </a:solidFill>
                </a:uFill>
                <a:hlinkClick r:id="rId2"/>
              </a:rPr>
              <a:t>this</a:t>
            </a:r>
            <a:r>
              <a:t> rather than </a:t>
            </a:r>
            <a:r>
              <a:rPr u="sng">
                <a:uFill>
                  <a:solidFill>
                    <a:srgbClr val="551A8B"/>
                  </a:solidFill>
                </a:uFill>
                <a:hlinkClick r:id="rId3"/>
              </a:rPr>
              <a:t>this</a:t>
            </a:r>
            <a:r>
              <a:t>. The comments in BoringSSL headers can be extracted by a tool to produce </a:t>
            </a:r>
            <a:r>
              <a:rPr u="sng">
                <a:uFill>
                  <a:solidFill>
                    <a:srgbClr val="042EEE"/>
                  </a:solidFill>
                </a:uFill>
                <a:hlinkClick r:id="rId4"/>
              </a:rPr>
              <a:t>documentation</a:t>
            </a:r>
            <a:r>
              <a:t> of a sort. (Although it could do with a make-over.)</a:t>
            </a:r>
          </a:p>
          <a:p>
            <a:pPr algn="just" defTabSz="457200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57200">
              <a:defRPr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(Clang's </a:t>
            </a:r>
            <a:r>
              <a:rPr u="sng">
                <a:uFill>
                  <a:solidFill>
                    <a:srgbClr val="042EEE"/>
                  </a:solidFill>
                </a:uFill>
                <a:hlinkClick r:id="rId5"/>
              </a:rPr>
              <a:t>formatting tool</a:t>
            </a:r>
            <a:r>
              <a:t> and its Vim integration are very helpful! It's been the biggest improvement in my code-editing experience in many years.)</a:t>
            </a:r>
          </a:p>
        </p:txBody>
      </p:sp>
      <p:sp>
        <p:nvSpPr>
          <p:cNvPr id="259" name="Shape 259"/>
          <p:cNvSpPr/>
          <p:nvPr/>
        </p:nvSpPr>
        <p:spPr>
          <a:xfrm>
            <a:off x="2320561" y="1877483"/>
            <a:ext cx="77879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 First thing mentioned?  Style cleanup</a:t>
            </a:r>
          </a:p>
        </p:txBody>
      </p:sp>
      <p:sp>
        <p:nvSpPr>
          <p:cNvPr id="260" name="Shape 260"/>
          <p:cNvSpPr/>
          <p:nvPr/>
        </p:nvSpPr>
        <p:spPr>
          <a:xfrm>
            <a:off x="741451" y="8379883"/>
            <a:ext cx="115218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https://www.imperialviolet.org/2015/10/17/boringssl.html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72516">
              <a:defRPr sz="7840"/>
            </a:lvl1pPr>
          </a:lstStyle>
          <a:p>
            <a:r>
              <a:t>Attackers Know This Too</a:t>
            </a:r>
          </a:p>
        </p:txBody>
      </p:sp>
      <p:sp>
        <p:nvSpPr>
          <p:cNvPr id="263" name="Shape 263"/>
          <p:cNvSpPr/>
          <p:nvPr/>
        </p:nvSpPr>
        <p:spPr>
          <a:xfrm>
            <a:off x="898075" y="2565442"/>
            <a:ext cx="11208651" cy="712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4444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I Hacked Facebook, and Found Someone's Backdoor Script</a:t>
            </a:r>
          </a:p>
          <a:p>
            <a:pPr algn="l" defTabSz="457200">
              <a:defRPr sz="2400">
                <a:solidFill>
                  <a:srgbClr val="444444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  <a:p>
            <a:pPr algn="l" defTabSz="457200">
              <a:defRPr sz="1600">
                <a:solidFill>
                  <a:srgbClr val="729831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Orange Tsai   http://blog.orange.tw</a:t>
            </a:r>
          </a:p>
          <a:p>
            <a:pPr algn="l" defTabSz="457200">
              <a:defRPr sz="1600">
                <a:solidFill>
                  <a:srgbClr val="729831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  <a:p>
            <a:pPr algn="l" defTabSz="457200">
              <a:defRPr sz="3200">
                <a:solidFill>
                  <a:srgbClr val="4444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… </a:t>
            </a:r>
            <a:r>
              <a:rPr b="1"/>
              <a:t>But from the fragments of source code mentioned in the Advisory, I felt that with such coding style there should still be security issues remained </a:t>
            </a:r>
            <a:r>
              <a:t>in FTA if I kept looking. Therefore, I began to look for 0-Day vulnerabilities on FTA products!  …. </a:t>
            </a:r>
            <a:r>
              <a:rPr i="1"/>
              <a:t>finds 7 CVEs</a:t>
            </a:r>
          </a:p>
          <a:p>
            <a:pPr algn="r" defTabSz="457200">
              <a:defRPr sz="3200">
                <a:solidFill>
                  <a:srgbClr val="4444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i="1"/>
          </a:p>
          <a:p>
            <a:pPr algn="l" defTabSz="457200">
              <a:defRPr sz="3200">
                <a:solidFill>
                  <a:srgbClr val="4444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i="1"/>
          </a:p>
          <a:p>
            <a:pPr algn="l" defTabSz="457200">
              <a:defRPr sz="2400" b="1">
                <a:solidFill>
                  <a:srgbClr val="444444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http://devco.re/blog/2016/04/21/how-I-hacked-facebook-and-found-someones-backdoor-script-eng-ver/</a:t>
            </a:r>
          </a:p>
          <a:p>
            <a:pPr algn="l" defTabSz="457200">
              <a:defRPr sz="3200">
                <a:solidFill>
                  <a:srgbClr val="4444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3335783" y="4089399"/>
            <a:ext cx="633323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if (something)</a:t>
            </a:r>
          </a:p>
          <a:p>
            <a:pPr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   do_critical();</a:t>
            </a:r>
          </a:p>
        </p:txBody>
      </p:sp>
      <p:sp>
        <p:nvSpPr>
          <p:cNvPr id="266" name="Shape 266"/>
          <p:cNvSpPr/>
          <p:nvPr/>
        </p:nvSpPr>
        <p:spPr>
          <a:xfrm>
            <a:off x="2252954" y="378883"/>
            <a:ext cx="84988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 Canonical Example, With C and PHP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Context And Disclosure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Software engineering background</a:t>
            </a:r>
          </a:p>
          <a:p>
            <a:r>
              <a:t>Web application background</a:t>
            </a:r>
          </a:p>
          <a:p>
            <a:r>
              <a:t>I’m a vendor, but this is not a vendor talk.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358703" y="4457699"/>
            <a:ext cx="628739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3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&gt; log_debug(…);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3518693" y="3721099"/>
            <a:ext cx="569297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if (something)</a:t>
            </a:r>
          </a:p>
          <a:p>
            <a:pPr lvl="2"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log_debug(…);</a:t>
            </a:r>
          </a:p>
          <a:p>
            <a:pPr lvl="2"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do_critical();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541613" y="3721099"/>
            <a:ext cx="592157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if (something)</a:t>
            </a:r>
          </a:p>
          <a:p>
            <a:pPr lvl="3"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log_debug(…);</a:t>
            </a:r>
          </a:p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do_critical();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1140866" y="4457699"/>
            <a:ext cx="1072306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t>if (something) do_critical();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775047" y="2616200"/>
            <a:ext cx="11820526" cy="452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&lt;-if (something) do_critical();</a:t>
            </a:r>
          </a:p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&gt;+if (something) {</a:t>
            </a:r>
          </a:p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&gt;+  log_debug("…");</a:t>
            </a:r>
          </a:p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&gt;+  do_critical();</a:t>
            </a:r>
          </a:p>
          <a:p>
            <a:pPr algn="l"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&gt;+}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broken_window_theory_-_Google_Sear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356" y="690219"/>
            <a:ext cx="13004801" cy="440599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187096" y="6257508"/>
            <a:ext cx="11990462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rPr dirty="0"/>
              <a:t>Lots of asterisks here.  Low Data Quality,</a:t>
            </a:r>
          </a:p>
          <a:p>
            <a:pPr marL="444500" indent="-444500" algn="l">
              <a:buSzPct val="75000"/>
              <a:buChar char="•"/>
            </a:pPr>
            <a:r>
              <a:rPr dirty="0"/>
              <a:t>Cause != Correlation</a:t>
            </a:r>
          </a:p>
          <a:p>
            <a:pPr marL="444500" indent="-444500" algn="l">
              <a:buSzPct val="75000"/>
              <a:buChar char="•"/>
            </a:pPr>
            <a:r>
              <a:rPr dirty="0"/>
              <a:t>Type of Crime or Severity not well measured.</a:t>
            </a:r>
          </a:p>
          <a:p>
            <a:pPr marL="444500" indent="-444500" algn="l">
              <a:buSzPct val="75000"/>
              <a:buChar char="•"/>
            </a:pPr>
            <a:r>
              <a:rPr dirty="0"/>
              <a:t>Read on</a:t>
            </a:r>
            <a:r>
              <a:rPr dirty="0" smtClean="0"/>
              <a:t>!: </a:t>
            </a:r>
            <a:r>
              <a:rPr lang="en-US" u="sng" dirty="0" smtClean="0">
                <a:hlinkClick r:id="rId3"/>
              </a:rPr>
              <a:t>http://cebcp.org/.../broken-windows-policing/</a:t>
            </a:r>
            <a:endParaRPr u="sng" dirty="0">
              <a:hlinkClick r:id="rId3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600" y="-216033"/>
            <a:ext cx="9245600" cy="69342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1147292" y="7260166"/>
            <a:ext cx="1131981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Only applies to accidents that scale linearly in severity</a:t>
            </a:r>
          </a:p>
          <a:p>
            <a:r>
              <a:t>… major failures have much more complex causes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Results</a:t>
            </a:r>
          </a:p>
        </p:txBody>
      </p:sp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Faster code reviews</a:t>
            </a:r>
          </a:p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More code reviews</a:t>
            </a:r>
          </a:p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Smaller diffs</a:t>
            </a:r>
          </a:p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Less merge conflicts</a:t>
            </a:r>
          </a:p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Faster bug detection</a:t>
            </a:r>
          </a:p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Faster on boarding</a:t>
            </a:r>
          </a:p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Side effect: simpler code.</a:t>
            </a:r>
          </a:p>
          <a:p>
            <a:pPr marL="342264" indent="-342264" defTabSz="449833">
              <a:spcBef>
                <a:spcPts val="3200"/>
              </a:spcBef>
              <a:defRPr sz="2772">
                <a:latin typeface="Helvetica"/>
                <a:ea typeface="Helvetica"/>
                <a:cs typeface="Helvetica"/>
                <a:sym typeface="Helvetica"/>
              </a:defRPr>
            </a:pPr>
            <a:r>
              <a:t>Easier to read for everyone, including security reviews.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r>
              <a:t>Software Safety issues are Security Issues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609367" y="2197199"/>
            <a:ext cx="11786066" cy="53592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Getting Your  Code To Production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00"/>
            </a:pPr>
            <a:r>
              <a:t>100-10-1</a:t>
            </a:r>
            <a:br/>
            <a:r>
              <a:t>Dev-Ops-Sec</a:t>
            </a:r>
          </a:p>
        </p:txBody>
      </p:sp>
      <p:sp>
        <p:nvSpPr>
          <p:cNvPr id="193" name="Shape 193"/>
          <p:cNvSpPr/>
          <p:nvPr/>
        </p:nvSpPr>
        <p:spPr>
          <a:xfrm>
            <a:off x="1013538" y="3922888"/>
            <a:ext cx="10977723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 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 👨👨👨👨👨 😱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4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97768" y="-1201617"/>
            <a:ext cx="21442470" cy="11674234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1134533" y="1192343"/>
            <a:ext cx="10464801" cy="6025491"/>
          </a:xfrm>
          <a:prstGeom prst="rect">
            <a:avLst/>
          </a:prstGeom>
        </p:spPr>
        <p:txBody>
          <a:bodyPr/>
          <a:lstStyle>
            <a:lvl1pPr defTabSz="443991">
              <a:defRPr sz="6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Every engineering organization in the world is trying to go faster by using cloud, devops, continuous integration, agile</a:t>
            </a:r>
          </a:p>
        </p:txBody>
      </p:sp>
      <p:sp>
        <p:nvSpPr>
          <p:cNvPr id="293" name="Shape 293"/>
          <p:cNvSpPr/>
          <p:nvPr/>
        </p:nvSpPr>
        <p:spPr>
          <a:xfrm>
            <a:off x="3760899" y="8490584"/>
            <a:ext cx="87966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 Planning To Do So, With Some Projects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8722" y="2172572"/>
            <a:ext cx="10447357" cy="661247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117987" y="460140"/>
            <a:ext cx="1316649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Average time to fix a </a:t>
            </a:r>
            <a:r>
              <a:rPr sz="2800"/>
              <a:t>vulnerability</a:t>
            </a:r>
            <a:r>
              <a:t> is 150 days after being reported…. </a:t>
            </a:r>
            <a:r>
              <a:rPr i="1" dirty="0"/>
              <a:t>you think that is due to technical reasons?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TL;DR on Continuous Deployment 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302508" y="3425902"/>
            <a:ext cx="6100651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Security can make</a:t>
            </a:r>
            <a:br/>
            <a:r>
              <a:t> patches as needed</a:t>
            </a:r>
          </a:p>
        </p:txBody>
      </p:sp>
      <p:sp>
        <p:nvSpPr>
          <p:cNvPr id="301" name="Shape 301"/>
          <p:cNvSpPr/>
          <p:nvPr/>
        </p:nvSpPr>
        <p:spPr>
          <a:xfrm>
            <a:off x="5026947" y="7021175"/>
            <a:ext cx="7777312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5400">
                <a:latin typeface="Helvetica"/>
                <a:ea typeface="Helvetica"/>
                <a:cs typeface="Helvetica"/>
                <a:sym typeface="Helvetica"/>
              </a:defRPr>
            </a:pPr>
            <a:r>
              <a:t>Require developers to do</a:t>
            </a:r>
            <a:br/>
            <a:r>
              <a:t>so in a timely manner</a:t>
            </a:r>
          </a:p>
        </p:txBody>
      </p:sp>
      <p:pic>
        <p:nvPicPr>
          <p:cNvPr id="302" name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76199"/>
            <a:ext cx="13004803" cy="289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6241986" y="5775988"/>
            <a:ext cx="5208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or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93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16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2507" y="3868"/>
            <a:ext cx="9339786" cy="9745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0612" y="-22527"/>
            <a:ext cx="7795629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creen Shot 2016-06-02 at 1.33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276" y="2763393"/>
            <a:ext cx="6206458" cy="369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Screen Shot 2016-06-02 at 1.59.3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6252" y="6802830"/>
            <a:ext cx="9011615" cy="287397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7637830" y="127017"/>
            <a:ext cx="4556101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✓"/>
            </a:pPr>
            <a:r>
              <a:t>Formatting Checks</a:t>
            </a:r>
          </a:p>
          <a:p>
            <a:pPr marL="444500" indent="-444500" algn="l">
              <a:buSzPct val="75000"/>
              <a:buChar char="✓"/>
            </a:pPr>
            <a:r>
              <a:t>Linting</a:t>
            </a:r>
          </a:p>
          <a:p>
            <a:pPr marL="444500" indent="-444500" algn="l">
              <a:buSzPct val="75000"/>
              <a:buChar char="✓"/>
            </a:pPr>
            <a:r>
              <a:t>Static Analysis</a:t>
            </a:r>
          </a:p>
          <a:p>
            <a:pPr marL="444500" indent="-444500" algn="l">
              <a:buSzPct val="75000"/>
              <a:buChar char="✓"/>
            </a:pPr>
            <a:r>
              <a:t>Security Checks</a:t>
            </a:r>
          </a:p>
          <a:p>
            <a:pPr marL="444500" indent="-444500" algn="l">
              <a:buSzPct val="75000"/>
              <a:buChar char="✓"/>
            </a:pPr>
            <a:r>
              <a:t>Unit Tests</a:t>
            </a:r>
          </a:p>
          <a:p>
            <a:pPr marL="444500" indent="-444500" algn="l">
              <a:buSzPct val="75000"/>
              <a:buChar char="✓"/>
            </a:pPr>
            <a:r>
              <a:t>Integration Tests</a:t>
            </a:r>
          </a:p>
          <a:p>
            <a:pPr marL="444500" indent="-444500" algn="l">
              <a:buSzPct val="75000"/>
              <a:buChar char="✓"/>
            </a:pPr>
            <a:r>
              <a:t>Spelling Checks</a:t>
            </a:r>
          </a:p>
          <a:p>
            <a:pPr marL="444500" indent="-444500" algn="l">
              <a:buSzPct val="75000"/>
              <a:buChar char="✓"/>
            </a:pPr>
            <a:r>
              <a:t>Login / Auth</a:t>
            </a:r>
          </a:p>
        </p:txBody>
      </p:sp>
      <p:sp>
        <p:nvSpPr>
          <p:cNvPr id="312" name="Shape 312"/>
          <p:cNvSpPr/>
          <p:nvPr/>
        </p:nvSpPr>
        <p:spPr>
          <a:xfrm>
            <a:off x="1240168" y="7797800"/>
            <a:ext cx="2392032" cy="127000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4906235" y="948266"/>
            <a:ext cx="2392032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6611474" y="4848157"/>
            <a:ext cx="2138628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09" y="14256"/>
                </a:moveTo>
                <a:lnTo>
                  <a:pt x="8209" y="21600"/>
                </a:lnTo>
                <a:lnTo>
                  <a:pt x="0" y="10800"/>
                </a:lnTo>
                <a:lnTo>
                  <a:pt x="8209" y="0"/>
                </a:lnTo>
                <a:lnTo>
                  <a:pt x="8209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r>
              <a:t>How Code is Deployed is an Security Issue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609367" y="3047966"/>
            <a:ext cx="11786066" cy="3657668"/>
          </a:xfrm>
          <a:prstGeom prst="rect">
            <a:avLst/>
          </a:prstGeom>
        </p:spPr>
        <p:txBody>
          <a:bodyPr/>
          <a:lstStyle/>
          <a:p>
            <a: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pPr>
            <a:r>
              <a:t>Monitoring </a:t>
            </a:r>
            <a:br/>
            <a:r>
              <a:t>Your Code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261698">
            <a:off x="2290410" y="1950654"/>
            <a:ext cx="9856217" cy="7367697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413161" y="687541"/>
            <a:ext cx="794324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https://speakerdeck.com/ngalbreath/continuous-deployment-1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964" y="-2"/>
            <a:ext cx="13825794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2007233" y="6322179"/>
            <a:ext cx="10464801" cy="3302003"/>
          </a:xfrm>
          <a:prstGeom prst="rect">
            <a:avLst/>
          </a:prstGeom>
        </p:spPr>
        <p:txBody>
          <a:bodyPr/>
          <a:lstStyle/>
          <a:p>
            <a:pPr algn="r" defTabSz="449833">
              <a:defRPr sz="6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/>
            </a:r>
            <a:br/>
            <a:r>
              <a:t>For every 1 person in infosec, there are 2 job postings</a:t>
            </a:r>
          </a:p>
        </p:txBody>
      </p:sp>
      <p:sp>
        <p:nvSpPr>
          <p:cNvPr id="197" name="Shape 197"/>
          <p:cNvSpPr/>
          <p:nvPr/>
        </p:nvSpPr>
        <p:spPr>
          <a:xfrm>
            <a:off x="440769" y="68956"/>
            <a:ext cx="4463667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49833">
              <a:defRPr sz="6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SF Bay Area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17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910" y="127000"/>
            <a:ext cx="1219498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600028" y="9366926"/>
            <a:ext cx="655564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https://www.nps.gov/media/photo/gallery.htm?id=F865DA8A-155D-4519-3E66BBFECC74C707</a:t>
            </a:r>
          </a:p>
        </p:txBody>
      </p:sp>
      <p:grpSp>
        <p:nvGrpSpPr>
          <p:cNvPr id="327" name="Group 327"/>
          <p:cNvGrpSpPr/>
          <p:nvPr/>
        </p:nvGrpSpPr>
        <p:grpSpPr>
          <a:xfrm>
            <a:off x="9440347" y="3786140"/>
            <a:ext cx="2709825" cy="1334069"/>
            <a:chOff x="0" y="0"/>
            <a:chExt cx="2709824" cy="1334067"/>
          </a:xfrm>
        </p:grpSpPr>
        <p:sp>
          <p:nvSpPr>
            <p:cNvPr id="325" name="Shape 325"/>
            <p:cNvSpPr/>
            <p:nvPr/>
          </p:nvSpPr>
          <p:spPr>
            <a:xfrm>
              <a:off x="0" y="0"/>
              <a:ext cx="2709825" cy="1334068"/>
            </a:xfrm>
            <a:prstGeom prst="wedgeEllipseCallout">
              <a:avLst>
                <a:gd name="adj1" fmla="val -49385"/>
                <a:gd name="adj2" fmla="val 70000"/>
              </a:avLst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396845" y="63783"/>
              <a:ext cx="1916135" cy="1206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No, that’s not going to work</a:t>
              </a:r>
            </a:p>
          </p:txBody>
        </p:sp>
      </p:grp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Continuous Deployment Doesn't Change This Fact</a:t>
            </a:r>
          </a:p>
        </p:txBody>
      </p:sp>
      <p:sp>
        <p:nvSpPr>
          <p:cNvPr id="330" name="Shape 330"/>
          <p:cNvSpPr/>
          <p:nvPr/>
        </p:nvSpPr>
        <p:spPr>
          <a:xfrm>
            <a:off x="1013538" y="3981867"/>
            <a:ext cx="10977723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 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 👨👨👨👨👨 😱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&lt;vendor&gt;</a:t>
            </a:r>
          </a:p>
        </p:txBody>
      </p:sp>
      <p:sp>
        <p:nvSpPr>
          <p:cNvPr id="333" name="Shape 333"/>
          <p:cNvSpPr/>
          <p:nvPr/>
        </p:nvSpPr>
        <p:spPr>
          <a:xfrm>
            <a:off x="4039705" y="6788437"/>
            <a:ext cx="43831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Very old screenshots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Overview_-_Airbn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08055"/>
            <a:ext cx="13004801" cy="513749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2502280" y="869950"/>
            <a:ext cx="76107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Cosmic Background Noise of Attacks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Main Graph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245478"/>
            <a:ext cx="13004801" cy="5262644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335210" y="1005416"/>
            <a:ext cx="44603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Cloud-based scanner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Overview_-_Behan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304329"/>
            <a:ext cx="13004801" cy="5144942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/>
        </p:nvSpPr>
        <p:spPr>
          <a:xfrm>
            <a:off x="682699" y="768350"/>
            <a:ext cx="2952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Attack Tooling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ignals_-_Airbn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112" y="278795"/>
            <a:ext cx="13004801" cy="5939782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/>
          <p:nvPr/>
        </p:nvSpPr>
        <p:spPr>
          <a:xfrm>
            <a:off x="1204895" y="6991350"/>
            <a:ext cx="999678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Using SQLMap, on this URL, focused on 'guests'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Overview_-_Airbn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93314"/>
            <a:ext cx="13004801" cy="9366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&lt;/vendor&gt;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1270000" y="32639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379729">
              <a:defRPr sz="5200"/>
            </a:pPr>
            <a:r>
              <a:t>Most Developers Have Never Seen An Actual Attack on Their Code.</a:t>
            </a:r>
          </a:p>
          <a:p>
            <a:pPr defTabSz="379729">
              <a:defRPr sz="5200"/>
            </a:pPr>
            <a:r>
              <a:t>Any code.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00"/>
            </a:pPr>
            <a:r>
              <a:t>100-10-3</a:t>
            </a:r>
            <a:br/>
            <a:r>
              <a:t>Dev-Ops-Sec</a:t>
            </a:r>
          </a:p>
        </p:txBody>
      </p:sp>
      <p:sp>
        <p:nvSpPr>
          <p:cNvPr id="200" name="Shape 200"/>
          <p:cNvSpPr/>
          <p:nvPr/>
        </p:nvSpPr>
        <p:spPr>
          <a:xfrm>
            <a:off x="1013538" y="3922888"/>
            <a:ext cx="11589973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 👨👨👨👨👨 😱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 👨👨👨👨👨 😱😱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creen Shot 2016-10-18 at 6.10.3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4184" y="2330941"/>
            <a:ext cx="8816432" cy="7050126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919988" y="1301749"/>
            <a:ext cx="38496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It Changes Things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1270000" y="2274358"/>
            <a:ext cx="10464800" cy="5204884"/>
          </a:xfrm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Realtime</a:t>
            </a:r>
            <a:br/>
            <a:r>
              <a:t> Application Monitoring</a:t>
            </a:r>
            <a:br/>
            <a:r>
              <a:t> is a </a:t>
            </a:r>
            <a:br/>
            <a:r>
              <a:t>Security Issue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609367" y="3047140"/>
            <a:ext cx="11786066" cy="3659321"/>
          </a:xfrm>
          <a:prstGeom prst="rect">
            <a:avLst/>
          </a:prstGeom>
        </p:spPr>
        <p:txBody>
          <a:bodyPr/>
          <a:lstStyle/>
          <a:p>
            <a: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pPr>
            <a:r>
              <a:t>When Your Code</a:t>
            </a:r>
          </a:p>
          <a:p>
            <a: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pPr>
            <a:r>
              <a:t>Fails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Breach Happens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8696" y="-794581"/>
            <a:ext cx="13482192" cy="20223287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8972760" y="2204774"/>
            <a:ext cx="3446291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Email</a:t>
            </a:r>
          </a:p>
        </p:txBody>
      </p:sp>
      <p:sp>
        <p:nvSpPr>
          <p:cNvPr id="364" name="Shape 364"/>
          <p:cNvSpPr/>
          <p:nvPr/>
        </p:nvSpPr>
        <p:spPr>
          <a:xfrm>
            <a:off x="8729667" y="290740"/>
            <a:ext cx="3376860" cy="165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" y="36"/>
                </a:moveTo>
                <a:lnTo>
                  <a:pt x="21600" y="19837"/>
                </a:lnTo>
                <a:lnTo>
                  <a:pt x="21272" y="0"/>
                </a:lnTo>
                <a:cubicBezTo>
                  <a:pt x="20542" y="1715"/>
                  <a:pt x="19767" y="3347"/>
                  <a:pt x="18950" y="4890"/>
                </a:cubicBezTo>
                <a:cubicBezTo>
                  <a:pt x="13754" y="14694"/>
                  <a:pt x="7068" y="20590"/>
                  <a:pt x="0" y="21600"/>
                </a:cubicBezTo>
              </a:path>
            </a:pathLst>
          </a:custGeom>
          <a:ln w="2286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You Never Send Email </a:t>
            </a:r>
            <a:br/>
            <a:r>
              <a:t>to All Your Customers</a:t>
            </a:r>
          </a:p>
        </p:txBody>
      </p:sp>
      <p:sp>
        <p:nvSpPr>
          <p:cNvPr id="367" name="Shape 3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Marketing emails are done by another group/system, and have opt-outs.  Might even have non customers in the list.</a:t>
            </a:r>
          </a:p>
          <a:p>
            <a:r>
              <a:t>Billing emails are staggered, and done by different group.  And only if they have a bill.</a:t>
            </a:r>
          </a:p>
          <a:p>
            <a:r>
              <a:t>Other notifications are done “on demand” in real-time.</a:t>
            </a:r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Let’s Do The Math</a:t>
            </a:r>
          </a:p>
        </p:txBody>
      </p:sp>
      <p:sp>
        <p:nvSpPr>
          <p:cNvPr id="370" name="Shape 370"/>
          <p:cNvSpPr>
            <a:spLocks noGrp="1"/>
          </p:cNvSpPr>
          <p:nvPr>
            <p:ph type="body" idx="1"/>
          </p:nvPr>
        </p:nvSpPr>
        <p:spPr>
          <a:xfrm>
            <a:off x="952500" y="251460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Using your API gateway, maybe you are sending 1 email per second.</a:t>
            </a:r>
          </a:p>
          <a:p>
            <a:r>
              <a:t>That is ~12 days per million customers.</a:t>
            </a: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Assuming</a:t>
            </a:r>
          </a:p>
        </p:txBody>
      </p:sp>
      <p:sp>
        <p:nvSpPr>
          <p:cNvPr id="373" name="Shape 3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4495" indent="-404495" defTabSz="531622">
              <a:spcBef>
                <a:spcPts val="3800"/>
              </a:spcBef>
              <a:defRPr sz="3276"/>
            </a:pPr>
            <a:r>
              <a:t>You can get the email list in the first place</a:t>
            </a:r>
          </a:p>
          <a:p>
            <a:pPr marL="404495" indent="-404495" defTabSz="531622">
              <a:spcBef>
                <a:spcPts val="3800"/>
              </a:spcBef>
              <a:defRPr sz="3276"/>
            </a:pPr>
            <a:r>
              <a:t>That your API provider doesn’t rate limit you due to massive change in volume</a:t>
            </a:r>
          </a:p>
          <a:p>
            <a:pPr marL="404495" indent="-404495" defTabSz="531622">
              <a:spcBef>
                <a:spcPts val="3800"/>
              </a:spcBef>
              <a:defRPr sz="3276"/>
            </a:pPr>
            <a:r>
              <a:t>That the email provider isn’t marking everything as spam.</a:t>
            </a:r>
          </a:p>
          <a:p>
            <a:pPr marL="404495" indent="-404495" defTabSz="531622">
              <a:spcBef>
                <a:spcPts val="3800"/>
              </a:spcBef>
              <a:defRPr sz="3276"/>
            </a:pPr>
            <a:r>
              <a:t>That your website doesn’t crash based on increase in logins due to your email.</a:t>
            </a:r>
          </a:p>
          <a:p>
            <a:pPr marL="404495" indent="-404495" defTabSz="531622">
              <a:spcBef>
                <a:spcPts val="3800"/>
              </a:spcBef>
              <a:defRPr sz="3276"/>
            </a:pPr>
            <a:r>
              <a:t>That your email sending process isn’t interrupted</a:t>
            </a:r>
            <a:br/>
            <a:r>
              <a:t>(need to mark who got an email)</a:t>
            </a: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Really?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Ok, it’s unlikely Engineering is going to reprioritize the email stack just for this.</a:t>
            </a:r>
          </a:p>
          <a:p>
            <a:r>
              <a:t>But what is the IR plan?</a:t>
            </a:r>
          </a:p>
          <a:p>
            <a:r>
              <a:t>Does Engineering understand what it means?</a:t>
            </a:r>
          </a:p>
          <a:p>
            <a:r>
              <a:t>What is going to be the impact on CI?</a:t>
            </a: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 i="1"/>
            </a:lvl1pPr>
          </a:lstStyle>
          <a:p>
            <a:r>
              <a:t>Operational Infrastructure is a Security Issue.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1269999" y="3225800"/>
            <a:ext cx="10464801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4095">
              <a:defRPr sz="7040"/>
            </a:pPr>
            <a:r>
              <a:t>Can We Turn </a:t>
            </a:r>
            <a:br/>
            <a:r>
              <a:t>Security Problems into Engineering Problems?</a:t>
            </a:r>
          </a:p>
        </p:txBody>
      </p:sp>
      <p:sp>
        <p:nvSpPr>
          <p:cNvPr id="203" name="Shape 203"/>
          <p:cNvSpPr/>
          <p:nvPr/>
        </p:nvSpPr>
        <p:spPr>
          <a:xfrm rot="20399572">
            <a:off x="8504766" y="6600560"/>
            <a:ext cx="3515388" cy="2975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029" y="3043"/>
                </a:lnTo>
                <a:lnTo>
                  <a:pt x="14137" y="529"/>
                </a:lnTo>
                <a:lnTo>
                  <a:pt x="14366" y="3802"/>
                </a:lnTo>
                <a:lnTo>
                  <a:pt x="17148" y="2063"/>
                </a:lnTo>
                <a:lnTo>
                  <a:pt x="16354" y="5246"/>
                </a:lnTo>
                <a:lnTo>
                  <a:pt x="19537" y="4452"/>
                </a:lnTo>
                <a:lnTo>
                  <a:pt x="17798" y="7234"/>
                </a:lnTo>
                <a:lnTo>
                  <a:pt x="21071" y="7463"/>
                </a:lnTo>
                <a:lnTo>
                  <a:pt x="18557" y="9571"/>
                </a:lnTo>
                <a:lnTo>
                  <a:pt x="21600" y="10800"/>
                </a:lnTo>
                <a:lnTo>
                  <a:pt x="18557" y="12029"/>
                </a:lnTo>
                <a:lnTo>
                  <a:pt x="21071" y="14137"/>
                </a:lnTo>
                <a:lnTo>
                  <a:pt x="17798" y="14366"/>
                </a:lnTo>
                <a:lnTo>
                  <a:pt x="19537" y="17148"/>
                </a:lnTo>
                <a:lnTo>
                  <a:pt x="16354" y="16354"/>
                </a:lnTo>
                <a:lnTo>
                  <a:pt x="17148" y="19537"/>
                </a:lnTo>
                <a:lnTo>
                  <a:pt x="14366" y="17798"/>
                </a:lnTo>
                <a:lnTo>
                  <a:pt x="14137" y="21071"/>
                </a:lnTo>
                <a:lnTo>
                  <a:pt x="12029" y="18557"/>
                </a:lnTo>
                <a:lnTo>
                  <a:pt x="10800" y="21600"/>
                </a:lnTo>
                <a:lnTo>
                  <a:pt x="9571" y="18557"/>
                </a:lnTo>
                <a:lnTo>
                  <a:pt x="7463" y="21071"/>
                </a:lnTo>
                <a:lnTo>
                  <a:pt x="7234" y="17798"/>
                </a:lnTo>
                <a:lnTo>
                  <a:pt x="4452" y="19537"/>
                </a:lnTo>
                <a:lnTo>
                  <a:pt x="5246" y="16354"/>
                </a:lnTo>
                <a:lnTo>
                  <a:pt x="2063" y="17148"/>
                </a:lnTo>
                <a:lnTo>
                  <a:pt x="3802" y="14366"/>
                </a:lnTo>
                <a:lnTo>
                  <a:pt x="529" y="14137"/>
                </a:lnTo>
                <a:lnTo>
                  <a:pt x="3043" y="12029"/>
                </a:lnTo>
                <a:lnTo>
                  <a:pt x="0" y="10800"/>
                </a:lnTo>
                <a:lnTo>
                  <a:pt x="3043" y="9571"/>
                </a:lnTo>
                <a:lnTo>
                  <a:pt x="529" y="7463"/>
                </a:lnTo>
                <a:lnTo>
                  <a:pt x="3802" y="7234"/>
                </a:lnTo>
                <a:lnTo>
                  <a:pt x="2063" y="4452"/>
                </a:lnTo>
                <a:lnTo>
                  <a:pt x="5246" y="5246"/>
                </a:lnTo>
                <a:lnTo>
                  <a:pt x="4452" y="2063"/>
                </a:lnTo>
                <a:lnTo>
                  <a:pt x="7234" y="3802"/>
                </a:lnTo>
                <a:lnTo>
                  <a:pt x="7463" y="529"/>
                </a:lnTo>
                <a:lnTo>
                  <a:pt x="9571" y="3043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100x Increase in Resources</a:t>
            </a: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609367" y="3929856"/>
            <a:ext cx="11786066" cy="1893888"/>
          </a:xfrm>
          <a:prstGeom prst="rect">
            <a:avLst/>
          </a:prstGeom>
        </p:spPr>
        <p:txBody>
          <a:bodyPr/>
          <a:lstStyle>
            <a:lvl1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Summary</a:t>
            </a: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These are Security Issues</a:t>
            </a:r>
          </a:p>
        </p:txBody>
      </p:sp>
      <p:sp>
        <p:nvSpPr>
          <p:cNvPr id="383" name="Shape 383"/>
          <p:cNvSpPr/>
          <p:nvPr/>
        </p:nvSpPr>
        <p:spPr>
          <a:xfrm>
            <a:off x="952500" y="2146299"/>
            <a:ext cx="11099800" cy="72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444500" indent="-444500" algn="l">
              <a:spcBef>
                <a:spcPts val="4200"/>
              </a:spcBef>
              <a:buSzPct val="75000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Where software comes from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How software is written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How software is deployed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How software is monitored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Software performance</a:t>
            </a: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Every Item Mentioned Makes Engineering Better.</a:t>
            </a:r>
          </a:p>
          <a:p>
            <a:pPr defTabSz="502412">
              <a:defRPr sz="6880" i="1"/>
            </a:pPr>
            <a:r>
              <a:t>And more secure.</a:t>
            </a: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Start the Dialog</a:t>
            </a:r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Can we make AppSec look more like this?</a:t>
            </a:r>
          </a:p>
        </p:txBody>
      </p:sp>
      <p:sp>
        <p:nvSpPr>
          <p:cNvPr id="390" name="Shape 390"/>
          <p:cNvSpPr/>
          <p:nvPr/>
        </p:nvSpPr>
        <p:spPr>
          <a:xfrm>
            <a:off x="1013538" y="3922888"/>
            <a:ext cx="10977723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👨👨👨😱👨👨👨👨👨👨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👨👨👨👨👨👨👨👨😱👨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👨😱👨👨👨👨👨👨👨👨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👨👨👨👨👨😱👨👨👨👨 😱👨👨👨👨</a:t>
            </a:r>
          </a:p>
          <a:p>
            <a:pPr algn="l" defTabSz="490727">
              <a:defRPr sz="4700"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👨👨👨👨👨👨👨👨👨👨 👨👨😱👨👨 😱</a:t>
            </a:r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Can’t Make an Impact?</a:t>
            </a:r>
          </a:p>
        </p:txBody>
      </p:sp>
      <p:pic>
        <p:nvPicPr>
          <p:cNvPr id="393" name="Screen Shot 2016-10-18 at 5.48.0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584226">
            <a:off x="2821774" y="3143910"/>
            <a:ext cx="6957839" cy="5218380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7803692" y="8667749"/>
            <a:ext cx="40014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0% Unemployment</a:t>
            </a:r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3697473" y="8993198"/>
            <a:ext cx="56098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  <a:hlinkClick r:id="rId2"/>
              </a:defRPr>
            </a:lvl1pPr>
          </a:lstStyle>
          <a:p>
            <a:r>
              <a:rPr>
                <a:hlinkClick r:id="rId2"/>
              </a:rPr>
              <a:t>nickg@signalsciences.com</a:t>
            </a:r>
          </a:p>
        </p:txBody>
      </p:sp>
      <p:pic>
        <p:nvPicPr>
          <p:cNvPr id="39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2720" y="148334"/>
            <a:ext cx="5699360" cy="1172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5803" y="1395645"/>
            <a:ext cx="11453194" cy="7622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Not Your Code</a:t>
            </a:r>
          </a:p>
          <a:p>
            <a:pPr>
              <a:defRPr sz="5600"/>
            </a:pPr>
            <a:r>
              <a:t>Your Code</a:t>
            </a:r>
          </a:p>
          <a:p>
            <a:pPr>
              <a:defRPr sz="5600"/>
            </a:pPr>
            <a:r>
              <a:t>Getting Your Code To Production</a:t>
            </a:r>
          </a:p>
          <a:p>
            <a:pPr>
              <a:defRPr sz="5600"/>
            </a:pPr>
            <a:r>
              <a:t>Monitoring Your Code</a:t>
            </a:r>
          </a:p>
          <a:p>
            <a:pPr>
              <a:defRPr sz="5600"/>
            </a:pPr>
            <a:r>
              <a:t>When Your Code Fails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5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09367" y="520699"/>
            <a:ext cx="11786066" cy="5359203"/>
          </a:xfrm>
          <a:prstGeom prst="rect">
            <a:avLst/>
          </a:prstGeom>
        </p:spPr>
        <p:txBody>
          <a:bodyPr/>
          <a:lstStyle>
            <a:lvl1pPr defTabSz="525779">
              <a:defRPr sz="11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Not Your Code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1148</Words>
  <Application>Microsoft Macintosh PowerPoint</Application>
  <PresentationFormat>Custom</PresentationFormat>
  <Paragraphs>201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Apple Color Emoji</vt:lpstr>
      <vt:lpstr>Avenir Next Demi Bold</vt:lpstr>
      <vt:lpstr>Courier</vt:lpstr>
      <vt:lpstr>Helvetica</vt:lpstr>
      <vt:lpstr>Helvetica Light</vt:lpstr>
      <vt:lpstr>Helvetica Neue</vt:lpstr>
      <vt:lpstr>Menlo</vt:lpstr>
      <vt:lpstr>White</vt:lpstr>
      <vt:lpstr>Resilient Software Engineering</vt:lpstr>
      <vt:lpstr>It’s Online!</vt:lpstr>
      <vt:lpstr>Context And Disclosure</vt:lpstr>
      <vt:lpstr>100-10-1 Dev-Ops-Sec</vt:lpstr>
      <vt:lpstr> For every 1 person in infosec, there are 2 job postings</vt:lpstr>
      <vt:lpstr>100-10-3 Dev-Ops-Sec</vt:lpstr>
      <vt:lpstr>Can We Turn  Security Problems into Engineering Problems?</vt:lpstr>
      <vt:lpstr>PowerPoint Presentation</vt:lpstr>
      <vt:lpstr>Not Your Code</vt:lpstr>
      <vt:lpstr>Your Application is 75% Open Source Software</vt:lpstr>
      <vt:lpstr>Fact Check</vt:lpstr>
      <vt:lpstr>Oh did I Include Linked C Libraries?</vt:lpstr>
      <vt:lpstr>Which  ruby/python/node/php  modules  require C libraries?</vt:lpstr>
      <vt:lpstr>Where did this come from?</vt:lpstr>
      <vt:lpstr>Is It Up To Date?</vt:lpstr>
      <vt:lpstr>PowerPoint Presentation</vt:lpstr>
      <vt:lpstr>How is 3rd Party Software Managed?</vt:lpstr>
      <vt:lpstr>The Software  Supply Chain  is a Security Issue</vt:lpstr>
      <vt:lpstr>Your Code</vt:lpstr>
      <vt:lpstr>PowerPoint Presentation</vt:lpstr>
      <vt:lpstr>PowerPoint Presentation</vt:lpstr>
      <vt:lpstr>PowerPoint Presentation</vt:lpstr>
      <vt:lpstr>Oddly relevant to software</vt:lpstr>
      <vt:lpstr>Sound Familiar?</vt:lpstr>
      <vt:lpstr>OpenSSL Heartbleed</vt:lpstr>
      <vt:lpstr>PowerPoint Presentation</vt:lpstr>
      <vt:lpstr>BoringSSL</vt:lpstr>
      <vt:lpstr>Attackers Know This Too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Software Safety issues are Security Issues</vt:lpstr>
      <vt:lpstr>Getting Your  Code To Production</vt:lpstr>
      <vt:lpstr>Every engineering organization in the world is trying to go faster by using cloud, devops, continuous integration, agile</vt:lpstr>
      <vt:lpstr>PowerPoint Presentation</vt:lpstr>
      <vt:lpstr>TL;DR on Continuous Deployment </vt:lpstr>
      <vt:lpstr>PowerPoint Presentation</vt:lpstr>
      <vt:lpstr>PowerPoint Presentation</vt:lpstr>
      <vt:lpstr>PowerPoint Presentation</vt:lpstr>
      <vt:lpstr>PowerPoint Presentation</vt:lpstr>
      <vt:lpstr>How Code is Deployed is an Security Issue</vt:lpstr>
      <vt:lpstr>Monitoring  Your Code</vt:lpstr>
      <vt:lpstr>PowerPoint Presentation</vt:lpstr>
      <vt:lpstr>PowerPoint Presentation</vt:lpstr>
      <vt:lpstr>Continuous Deployment Doesn't Change This Fact</vt:lpstr>
      <vt:lpstr>&lt;vendor&gt;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&lt;/vendor&gt;</vt:lpstr>
      <vt:lpstr>Most Developers Have Never Seen An Actual Attack on Their Code. Any code.</vt:lpstr>
      <vt:lpstr>PowerPoint Presentation</vt:lpstr>
      <vt:lpstr>Realtime  Application Monitoring  is a  Security Issue</vt:lpstr>
      <vt:lpstr>When Your Code Fails</vt:lpstr>
      <vt:lpstr>Breach Happens</vt:lpstr>
      <vt:lpstr>PowerPoint Presentation</vt:lpstr>
      <vt:lpstr>You Never Send Email  to All Your Customers</vt:lpstr>
      <vt:lpstr>Let’s Do The Math</vt:lpstr>
      <vt:lpstr>Assuming</vt:lpstr>
      <vt:lpstr>Really?</vt:lpstr>
      <vt:lpstr>Operational Infrastructure is a Security Issue.</vt:lpstr>
      <vt:lpstr>Summary</vt:lpstr>
      <vt:lpstr>These are Security Issues</vt:lpstr>
      <vt:lpstr>Every Item Mentioned Makes Engineering Better. And more secure.</vt:lpstr>
      <vt:lpstr>Start the Dialog</vt:lpstr>
      <vt:lpstr>Can we make AppSec look more like this?</vt:lpstr>
      <vt:lpstr>Can’t Make an Impact?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Resilient Software Engineering</dc:title>
  <cp:lastModifiedBy>Bernhard Tellenbach</cp:lastModifiedBy>
  <cp:revision>2</cp:revision>
  <cp:lastPrinted>2016-10-22T15:15:39Z</cp:lastPrinted>
  <dcterms:modified xsi:type="dcterms:W3CDTF">2016-10-22T15:17:38Z</dcterms:modified>
</cp:coreProperties>
</file>